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77" r:id="rId3"/>
    <p:sldId id="426" r:id="rId4"/>
    <p:sldId id="401" r:id="rId5"/>
    <p:sldId id="411" r:id="rId6"/>
    <p:sldId id="413" r:id="rId7"/>
    <p:sldId id="402" r:id="rId8"/>
    <p:sldId id="404" r:id="rId9"/>
    <p:sldId id="407" r:id="rId10"/>
    <p:sldId id="408" r:id="rId11"/>
    <p:sldId id="409" r:id="rId12"/>
    <p:sldId id="406" r:id="rId13"/>
    <p:sldId id="410" r:id="rId14"/>
    <p:sldId id="412" r:id="rId15"/>
    <p:sldId id="417" r:id="rId16"/>
    <p:sldId id="415" r:id="rId17"/>
    <p:sldId id="418" r:id="rId18"/>
    <p:sldId id="416" r:id="rId19"/>
    <p:sldId id="419" r:id="rId20"/>
    <p:sldId id="420" r:id="rId21"/>
    <p:sldId id="421" r:id="rId22"/>
    <p:sldId id="424" r:id="rId23"/>
    <p:sldId id="422" r:id="rId24"/>
    <p:sldId id="405" r:id="rId25"/>
    <p:sldId id="427" r:id="rId26"/>
    <p:sldId id="376" r:id="rId27"/>
    <p:sldId id="388" r:id="rId28"/>
    <p:sldId id="389" r:id="rId29"/>
    <p:sldId id="390" r:id="rId30"/>
    <p:sldId id="387" r:id="rId31"/>
    <p:sldId id="394" r:id="rId32"/>
    <p:sldId id="391" r:id="rId33"/>
    <p:sldId id="392" r:id="rId34"/>
    <p:sldId id="428" r:id="rId35"/>
    <p:sldId id="369" r:id="rId36"/>
    <p:sldId id="370" r:id="rId37"/>
    <p:sldId id="372" r:id="rId38"/>
    <p:sldId id="374" r:id="rId39"/>
    <p:sldId id="375" r:id="rId40"/>
    <p:sldId id="383" r:id="rId41"/>
    <p:sldId id="371" r:id="rId42"/>
    <p:sldId id="398" r:id="rId43"/>
    <p:sldId id="399" r:id="rId44"/>
    <p:sldId id="400" r:id="rId45"/>
    <p:sldId id="378" r:id="rId46"/>
    <p:sldId id="373" r:id="rId47"/>
    <p:sldId id="379" r:id="rId48"/>
    <p:sldId id="380" r:id="rId49"/>
    <p:sldId id="381" r:id="rId50"/>
    <p:sldId id="382" r:id="rId51"/>
    <p:sldId id="36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CA1"/>
    <a:srgbClr val="75B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6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1130B-85D0-491D-8CFD-1EC251EBAE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FD13F-1FD7-44A2-8A73-06D241D7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8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histidine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D13F-1FD7-44A2-8A73-06D241D71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cysteine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D13F-1FD7-44A2-8A73-06D241D71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8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TADF (thermally activated delayed fluorescence)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D13F-1FD7-44A2-8A73-06D241D715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5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5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8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5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5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09381B-70AA-46A5-A9E8-E67989E424D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A0349-A926-4435-8B33-32D7C1E8E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4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11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emf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emf"/><Relationship Id="rId14" Type="http://schemas.openxmlformats.org/officeDocument/2006/relationships/oleObject" Target="../embeddings/oleObject1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8197-C1CA-A671-E29A-C1C9CD67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1018"/>
            <a:ext cx="9144000" cy="2693009"/>
          </a:xfrm>
        </p:spPr>
        <p:txBody>
          <a:bodyPr>
            <a:normAutofit/>
          </a:bodyPr>
          <a:lstStyle/>
          <a:p>
            <a:r>
              <a:rPr lang="en-US" dirty="0"/>
              <a:t>Computational Chemistry:</a:t>
            </a:r>
            <a:br>
              <a:rPr lang="en-US" dirty="0"/>
            </a:br>
            <a:r>
              <a:rPr lang="en-US" dirty="0"/>
              <a:t>An Organic Chemist’s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C407B-B76D-2370-B4F3-27D6B65B4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68032"/>
            <a:ext cx="9144000" cy="1655762"/>
          </a:xfrm>
        </p:spPr>
        <p:txBody>
          <a:bodyPr/>
          <a:lstStyle/>
          <a:p>
            <a:r>
              <a:rPr lang="en-US" dirty="0"/>
              <a:t>Assistant Professor Dr. </a:t>
            </a:r>
            <a:r>
              <a:rPr lang="en-US" b="1" dirty="0"/>
              <a:t>Dennis Svatunek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University of Malaya, 12</a:t>
            </a:r>
            <a:r>
              <a:rPr lang="en-US" baseline="30000" dirty="0"/>
              <a:t>th</a:t>
            </a:r>
            <a:r>
              <a:rPr lang="en-US" dirty="0"/>
              <a:t> of November 2025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AF4287D-413D-EDDF-BC89-F8F91B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1052" y="375778"/>
            <a:ext cx="3971880" cy="7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D6078-C774-BC1E-D85E-1076088F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2E73-9EAC-1D20-CA20-249E767E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Quantifies </a:t>
            </a:r>
            <a:r>
              <a:rPr lang="en-US" b="1" dirty="0"/>
              <a:t>how similar </a:t>
            </a:r>
            <a:r>
              <a:rPr lang="en-US" dirty="0"/>
              <a:t>two molecular </a:t>
            </a:r>
            <a:r>
              <a:rPr lang="en-US" b="1" dirty="0"/>
              <a:t>geometries</a:t>
            </a:r>
            <a:r>
              <a:rPr lang="en-US" dirty="0"/>
              <a:t> are</a:t>
            </a:r>
          </a:p>
          <a:p>
            <a:r>
              <a:rPr lang="en-US" dirty="0"/>
              <a:t>Calculated from the </a:t>
            </a:r>
            <a:r>
              <a:rPr lang="en-US" b="1" dirty="0"/>
              <a:t>average distance </a:t>
            </a:r>
            <a:r>
              <a:rPr lang="en-US" dirty="0"/>
              <a:t>between corresponding atoms after optimal alignment</a:t>
            </a:r>
          </a:p>
          <a:p>
            <a:r>
              <a:rPr lang="en-US" dirty="0"/>
              <a:t>Commonly used to:</a:t>
            </a:r>
          </a:p>
          <a:p>
            <a:pPr lvl="1"/>
            <a:r>
              <a:rPr lang="en-US" dirty="0"/>
              <a:t>Detect duplicate conformers after a search</a:t>
            </a:r>
          </a:p>
          <a:p>
            <a:pPr lvl="1"/>
            <a:r>
              <a:rPr lang="en-US" dirty="0"/>
              <a:t>Compare a computed structure to an experimental geometry</a:t>
            </a:r>
          </a:p>
          <a:p>
            <a:pPr lvl="1"/>
            <a:r>
              <a:rPr lang="en-US" dirty="0"/>
              <a:t>Assess structural changes during optimization or dynamics</a:t>
            </a:r>
          </a:p>
          <a:p>
            <a:pPr lvl="1"/>
            <a:r>
              <a:rPr lang="en-US" dirty="0"/>
              <a:t>Typical threshold for duplicate filtering: RMSD &lt; 0.1–0.2 Å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6079B-7B79-986F-EE29-4FB86B68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607499" cy="1325563"/>
          </a:xfrm>
        </p:spPr>
        <p:txBody>
          <a:bodyPr>
            <a:normAutofit/>
          </a:bodyPr>
          <a:lstStyle/>
          <a:p>
            <a:r>
              <a:rPr lang="en-US" dirty="0"/>
              <a:t>Root-Mean-Square Deviation </a:t>
            </a:r>
            <a:br>
              <a:rPr lang="en-US" dirty="0"/>
            </a:br>
            <a:r>
              <a:rPr lang="en-US" dirty="0"/>
              <a:t>(RMSD)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681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EE8B-16A6-84FA-2A8D-80FE9262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550B-C132-1C30-6CE4-C530DE1A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607499" cy="1325563"/>
          </a:xfrm>
        </p:spPr>
        <p:txBody>
          <a:bodyPr>
            <a:normAutofit/>
          </a:bodyPr>
          <a:lstStyle/>
          <a:p>
            <a:r>
              <a:rPr lang="en-US" dirty="0"/>
              <a:t>Root-Mean-Square Deviation </a:t>
            </a:r>
            <a:br>
              <a:rPr lang="en-US" dirty="0"/>
            </a:br>
            <a:r>
              <a:rPr lang="en-US" dirty="0"/>
              <a:t>(RMSD)</a:t>
            </a:r>
            <a:endParaRPr lang="en-A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B19B3-D013-D399-ABFB-69349D24E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7CE7A-61E2-57B0-2C5C-54537872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5" y="2485893"/>
            <a:ext cx="462027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B900-16FF-26CC-C63B-15E22368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DF29A-15F2-49FA-9C88-5A83D9E08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Rotate all </a:t>
            </a:r>
            <a:r>
              <a:rPr lang="en-US" b="1" dirty="0"/>
              <a:t>rotatable bonds</a:t>
            </a:r>
            <a:r>
              <a:rPr lang="en-US" dirty="0"/>
              <a:t> in fixed angle increments (e.g., 60° for C–C single bonds)</a:t>
            </a:r>
          </a:p>
          <a:p>
            <a:r>
              <a:rPr lang="en-US" dirty="0"/>
              <a:t>Generate </a:t>
            </a:r>
            <a:r>
              <a:rPr lang="en-US" b="1" dirty="0"/>
              <a:t>all possible combinations</a:t>
            </a:r>
            <a:r>
              <a:rPr lang="en-US" dirty="0"/>
              <a:t> of torsions → set of trial geometries</a:t>
            </a:r>
          </a:p>
          <a:p>
            <a:r>
              <a:rPr lang="en-US" b="1" dirty="0"/>
              <a:t>Optimize each structure </a:t>
            </a:r>
            <a:r>
              <a:rPr lang="en-US" dirty="0"/>
              <a:t>to a local minimum</a:t>
            </a:r>
          </a:p>
          <a:p>
            <a:r>
              <a:rPr lang="en-US" dirty="0"/>
              <a:t>Compare resulting energies </a:t>
            </a:r>
            <a:r>
              <a:rPr lang="en-US" b="1" dirty="0"/>
              <a:t>to identify low-energy conformers</a:t>
            </a:r>
          </a:p>
          <a:p>
            <a:r>
              <a:rPr lang="en-US" dirty="0"/>
              <a:t>Works well for </a:t>
            </a:r>
            <a:r>
              <a:rPr lang="en-US" b="1" dirty="0"/>
              <a:t>small and rigid molecules</a:t>
            </a:r>
            <a:r>
              <a:rPr lang="en-US" dirty="0"/>
              <a:t>, but becomes </a:t>
            </a:r>
            <a:r>
              <a:rPr lang="en-US" b="1" dirty="0"/>
              <a:t>combinatorially expensive</a:t>
            </a:r>
            <a:r>
              <a:rPr lang="en-US" dirty="0"/>
              <a:t> for flexible systems</a:t>
            </a:r>
            <a:r>
              <a:rPr lang="en-US" b="1" dirty="0"/>
              <a:t> (Combinatorial Explosion)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255AA-B061-D3A6-163C-1E456033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Search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1308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637-5A2B-78BC-DE84-74EF7A2D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DC07C-76FB-51A6-AB15-47D851065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rotatable bond → 6 combinations</a:t>
            </a:r>
          </a:p>
          <a:p>
            <a:r>
              <a:rPr lang="en-US" dirty="0"/>
              <a:t>3 bonds → 6³ = </a:t>
            </a:r>
            <a:r>
              <a:rPr lang="en-US" b="1" dirty="0"/>
              <a:t>216</a:t>
            </a:r>
            <a:endParaRPr lang="en-US" dirty="0"/>
          </a:p>
          <a:p>
            <a:r>
              <a:rPr lang="en-US" dirty="0"/>
              <a:t>5 bonds → 6⁵ = </a:t>
            </a:r>
            <a:r>
              <a:rPr lang="en-US" b="1" dirty="0"/>
              <a:t>7,776</a:t>
            </a:r>
            <a:endParaRPr lang="en-US" dirty="0"/>
          </a:p>
          <a:p>
            <a:r>
              <a:rPr lang="en-US" dirty="0"/>
              <a:t>10 bonds → 6¹⁰ = </a:t>
            </a:r>
            <a:r>
              <a:rPr lang="en-US" b="1" dirty="0"/>
              <a:t>&gt;60 million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Systematic searches become impossible for flexible molecules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77824-9385-0E01-BBE7-E1797120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Explosion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068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7C9E3-A458-4C22-7133-30F5242B5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B89F6-FC44-8537-E010-E364A17A4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Instead of testing all combinations, </a:t>
            </a:r>
            <a:r>
              <a:rPr lang="en-US" b="1" dirty="0"/>
              <a:t>sample selected regions </a:t>
            </a:r>
            <a:r>
              <a:rPr lang="en-US" dirty="0"/>
              <a:t>of conformational space</a:t>
            </a:r>
          </a:p>
          <a:p>
            <a:r>
              <a:rPr lang="en-US" dirty="0"/>
              <a:t>Sampling can be: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 → completely random torsion angles</a:t>
            </a:r>
          </a:p>
          <a:p>
            <a:pPr lvl="1"/>
            <a:r>
              <a:rPr lang="en-US" b="1" dirty="0"/>
              <a:t>Guided</a:t>
            </a:r>
            <a:r>
              <a:rPr lang="en-US" dirty="0"/>
              <a:t> → biased toward chemically reasonable or low-energy regions</a:t>
            </a:r>
          </a:p>
          <a:p>
            <a:r>
              <a:rPr lang="en-US" dirty="0"/>
              <a:t>Each generated structure is optimized to a local minimum</a:t>
            </a:r>
          </a:p>
          <a:p>
            <a:r>
              <a:rPr lang="en-US" dirty="0"/>
              <a:t>Efficiently finds representative low-energy conformers without exhaustive search</a:t>
            </a:r>
          </a:p>
          <a:p>
            <a:r>
              <a:rPr lang="en-US" dirty="0"/>
              <a:t>Works well for flexible or larger molecules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5E84-A8E7-852F-03BB-890F1B1F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Conformer Searches</a:t>
            </a:r>
            <a:endParaRPr lang="en-A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356685-6EDC-7894-F567-7B8629AD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C0AE-605F-9F32-79BE-509A87F8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3AD3-23DA-EF2B-A53E-259646F2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Randomly assign torsion angles </a:t>
            </a:r>
            <a:r>
              <a:rPr lang="en-US" dirty="0"/>
              <a:t>for all rotatable bonds</a:t>
            </a:r>
          </a:p>
          <a:p>
            <a:r>
              <a:rPr lang="en-US" dirty="0"/>
              <a:t>Each structure is energy-minimized to reach a nearby local minimum</a:t>
            </a:r>
          </a:p>
          <a:p>
            <a:r>
              <a:rPr lang="en-US" dirty="0"/>
              <a:t>Repeat many times to explore different regions of conformational space</a:t>
            </a:r>
          </a:p>
          <a:p>
            <a:r>
              <a:rPr lang="en-US" dirty="0"/>
              <a:t>Duplicates (similar RMSD or energy) are filtered out</a:t>
            </a:r>
          </a:p>
          <a:p>
            <a:r>
              <a:rPr lang="en-US" dirty="0"/>
              <a:t>Efficiency improves with number of samples and quality of optimization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2698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A3567-4A1E-E32D-E0B6-44DAA5937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FFA85-BE4C-CB20-3614-BE9013CC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52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Generates random conformations, but each step is </a:t>
            </a:r>
            <a:r>
              <a:rPr lang="en-US" b="1" dirty="0"/>
              <a:t>guided by probability</a:t>
            </a:r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new structure</a:t>
            </a:r>
            <a:r>
              <a:rPr lang="en-US" dirty="0"/>
              <a:t> is accepted or rejected based on its </a:t>
            </a:r>
            <a:r>
              <a:rPr lang="en-US" b="1" dirty="0"/>
              <a:t>energy difference</a:t>
            </a:r>
            <a:br>
              <a:rPr lang="en-US" dirty="0"/>
            </a:br>
            <a:r>
              <a:rPr lang="en-US" dirty="0"/>
              <a:t>→ typically using the </a:t>
            </a:r>
            <a:r>
              <a:rPr lang="en-US" b="1" dirty="0"/>
              <a:t>Metropolis criterion</a:t>
            </a:r>
            <a:endParaRPr lang="en-US" dirty="0"/>
          </a:p>
          <a:p>
            <a:r>
              <a:rPr lang="en-US" dirty="0"/>
              <a:t>Allows both </a:t>
            </a:r>
            <a:r>
              <a:rPr lang="en-US" b="1" dirty="0"/>
              <a:t>downhill</a:t>
            </a:r>
            <a:r>
              <a:rPr lang="en-US" dirty="0"/>
              <a:t> (lower energy) and occasional </a:t>
            </a:r>
            <a:r>
              <a:rPr lang="en-US" b="1" dirty="0"/>
              <a:t>uphill</a:t>
            </a:r>
            <a:r>
              <a:rPr lang="en-US" dirty="0"/>
              <a:t> moves</a:t>
            </a:r>
            <a:br>
              <a:rPr lang="en-US" dirty="0"/>
            </a:br>
            <a:r>
              <a:rPr lang="en-US" dirty="0"/>
              <a:t>→ helps escape local minima</a:t>
            </a:r>
          </a:p>
          <a:p>
            <a:r>
              <a:rPr lang="en-US" dirty="0"/>
              <a:t>Repeated iterations explore conformational space efficiently</a:t>
            </a:r>
          </a:p>
          <a:p>
            <a:r>
              <a:rPr lang="en-US" dirty="0"/>
              <a:t>Produces a set of </a:t>
            </a:r>
            <a:r>
              <a:rPr lang="en-US" b="1" dirty="0"/>
              <a:t>low-energy, statistically relevant conformers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4FBF7-6C2A-DFB7-5634-220FF374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Sampling</a:t>
            </a:r>
            <a:endParaRPr lang="en-A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EBDCF3-B631-3485-3B25-A914FD484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E817-DF45-C46A-399B-12096399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Criterion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517D1F-946E-14DA-8F78-7E0FAA714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Determines whether a </a:t>
                </a:r>
                <a:r>
                  <a:rPr lang="en-US" b="1" dirty="0"/>
                  <a:t>new (trial) structure</a:t>
                </a:r>
                <a:r>
                  <a:rPr lang="en-US" dirty="0"/>
                  <a:t> is accepted in Monte Carlo sampling</a:t>
                </a:r>
              </a:p>
              <a:p>
                <a:r>
                  <a:rPr lang="en-US" dirty="0"/>
                  <a:t>Always accept if the </a:t>
                </a:r>
                <a:r>
                  <a:rPr lang="en-US" b="1" dirty="0"/>
                  <a:t>new structure has lower energy</a:t>
                </a:r>
                <a:endParaRPr lang="en-US" dirty="0"/>
              </a:p>
              <a:p>
                <a:r>
                  <a:rPr lang="en-US" dirty="0"/>
                  <a:t>If the </a:t>
                </a:r>
                <a:r>
                  <a:rPr lang="en-US" b="1" dirty="0"/>
                  <a:t>new structure is higher in energy</a:t>
                </a:r>
                <a:r>
                  <a:rPr lang="en-US" dirty="0"/>
                  <a:t>, accept it with a probability: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ar-AE" i="1"/>
                            <m:t> 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i="1"/>
                                        <m:t>B</m:t>
                                      </m:r>
                                    </m:sub>
                                  </m:s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ar-AE" b="0" dirty="0"/>
              </a:p>
              <a:p>
                <a:endParaRPr lang="en-A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517D1F-946E-14DA-8F78-7E0FAA714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 r="-54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19F9-6007-C5BA-5C69-36C92DD0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D71C7-7625-3582-C5C7-9BA750CEE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Simulates atomic motion </a:t>
            </a:r>
            <a:r>
              <a:rPr lang="en-US" dirty="0"/>
              <a:t>over time by integrating Newton’s equations of motion</a:t>
            </a:r>
          </a:p>
          <a:p>
            <a:r>
              <a:rPr lang="en-US" dirty="0"/>
              <a:t>At each time step, forces are computed from the potential energy surface</a:t>
            </a:r>
          </a:p>
          <a:p>
            <a:r>
              <a:rPr lang="en-US" dirty="0"/>
              <a:t>Atoms move according to 𝐹=𝑚𝑎=−∇𝐸</a:t>
            </a:r>
          </a:p>
          <a:p>
            <a:r>
              <a:rPr lang="en-US" dirty="0"/>
              <a:t>Generates a trajectory that samples many conformations naturally, we take </a:t>
            </a:r>
            <a:r>
              <a:rPr lang="en-US" b="1" dirty="0"/>
              <a:t>snapshots</a:t>
            </a:r>
          </a:p>
          <a:p>
            <a:r>
              <a:rPr lang="en-US" dirty="0"/>
              <a:t>Can explore conformational changes, flexibility, and equilibrium populations</a:t>
            </a:r>
          </a:p>
          <a:p>
            <a:r>
              <a:rPr lang="en-US" dirty="0"/>
              <a:t>Requires a force field (e.g., AMBER, CHARMM) or a fast quantum mechanical potential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2793B-CB44-E441-2CA5-55A34F85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  <a:endParaRPr lang="en-A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E5D6CAD-D4F3-559C-437C-022BBEEAA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35E72-7BCC-302D-DFBD-38C8AE18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AEFBD-29A9-B022-8C5A-7462948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MD explores conformational space through time evolution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/>
              <a:t>hard to cross high energy barriers</a:t>
            </a:r>
          </a:p>
          <a:p>
            <a:r>
              <a:rPr lang="en-US" dirty="0"/>
              <a:t>Reaching rare conformers may require very long trajectories</a:t>
            </a:r>
          </a:p>
          <a:p>
            <a:r>
              <a:rPr lang="en-US" dirty="0"/>
              <a:t>Classical MD: fast but approximate (force field–dependent)</a:t>
            </a:r>
          </a:p>
          <a:p>
            <a:r>
              <a:rPr lang="en-US" dirty="0"/>
              <a:t>Quantum MD (AIMD): accurate but computationally prohibitive</a:t>
            </a:r>
          </a:p>
          <a:p>
            <a:pPr marL="0" indent="0">
              <a:buNone/>
            </a:pPr>
            <a:r>
              <a:rPr lang="en-US" dirty="0"/>
              <a:t>In practice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too slow or too costly for thorough conformer searches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D7EF4-D832-1ACA-60C2-77EEB03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Classical MD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5A7A140-FD37-137F-135D-8633CCF7C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4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05977-5DF1-762D-52E9-DBB7EFBAD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B8BD-9FE4-98CA-6298-3685800F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1617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Conformer Searches</a:t>
            </a:r>
            <a:endParaRPr lang="en-AT" sz="5400" b="1" dirty="0"/>
          </a:p>
        </p:txBody>
      </p:sp>
    </p:spTree>
    <p:extLst>
      <p:ext uri="{BB962C8B-B14F-4D97-AF65-F5344CB8AC3E}">
        <p14:creationId xmlns:p14="http://schemas.microsoft.com/office/powerpoint/2010/main" val="4020184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60B2-79B9-CB82-37AE-4E4C7CDB3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EE3C0-C9A8-27F7-59A9-9B93AC485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by Grimme and co-workers</a:t>
            </a:r>
          </a:p>
          <a:p>
            <a:r>
              <a:rPr lang="en-US" dirty="0"/>
              <a:t>Combines efficient sampling with </a:t>
            </a:r>
            <a:r>
              <a:rPr lang="en-US" b="1" dirty="0"/>
              <a:t>semiempirical quantum mechanics </a:t>
            </a:r>
            <a:r>
              <a:rPr lang="en-US" dirty="0"/>
              <a:t>(GFN-</a:t>
            </a:r>
            <a:r>
              <a:rPr lang="en-US" dirty="0" err="1"/>
              <a:t>xTB</a:t>
            </a:r>
            <a:r>
              <a:rPr lang="en-US" dirty="0"/>
              <a:t>)</a:t>
            </a:r>
          </a:p>
          <a:p>
            <a:r>
              <a:rPr lang="en-US" dirty="0"/>
              <a:t>Uses </a:t>
            </a:r>
            <a:r>
              <a:rPr lang="en-US" b="1" dirty="0" err="1"/>
              <a:t>metadynamics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genetic algorithms </a:t>
            </a:r>
            <a:r>
              <a:rPr lang="en-US" dirty="0"/>
              <a:t>to overcome energy barriers</a:t>
            </a:r>
          </a:p>
          <a:p>
            <a:r>
              <a:rPr lang="en-US" dirty="0"/>
              <a:t>Continuously optimizes and refines conformers during the search</a:t>
            </a:r>
          </a:p>
          <a:p>
            <a:r>
              <a:rPr lang="en-US" dirty="0"/>
              <a:t>Produces a Boltzmann-weighted ensemble of low-energy structures</a:t>
            </a:r>
          </a:p>
          <a:p>
            <a:r>
              <a:rPr lang="en-US" dirty="0"/>
              <a:t>Strikes a balance between speed (sampling) and accuracy (QM forces)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586CC-6E82-6BDB-7D44-EEF3EE88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(Grimme Lab)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DC9143-10D5-499E-9C3B-53336AF58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7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168E-2ABB-00AA-0977-3D24C4DD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A15C-A6AE-2701-8671-CAC81D4F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(Grimme Lab)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036F8A-E8FA-E162-A1B3-9AFC93FA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508" name="Picture 4" descr="Outline of the iterative metadynamics and genetic crossing (iMTD-GC) workflow to generate molecular conformations.">
            <a:extLst>
              <a:ext uri="{FF2B5EF4-FFF2-40B4-BE49-F238E27FC236}">
                <a16:creationId xmlns:a16="http://schemas.microsoft.com/office/drawing/2014/main" id="{BDB39F91-1358-9E90-713C-B02918E9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16" y="1544505"/>
            <a:ext cx="6237768" cy="50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4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43514-68D3-65E3-F902-A013C9D4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0E75-FDF2-B101-28E3-D2462C8A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dynamics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0684-2329-D2CB-A0AE-CC63F005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Sampling method that helps a system </a:t>
            </a:r>
            <a:r>
              <a:rPr lang="en-US" b="1" dirty="0"/>
              <a:t>escape local minima</a:t>
            </a:r>
          </a:p>
          <a:p>
            <a:r>
              <a:rPr lang="en-US" dirty="0"/>
              <a:t>Adds a </a:t>
            </a:r>
            <a:r>
              <a:rPr lang="en-US" b="1" dirty="0"/>
              <a:t>small biasing potential </a:t>
            </a:r>
            <a:r>
              <a:rPr lang="en-US" dirty="0"/>
              <a:t>(“hill”) to the energy surface at visited points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discourages revisiting the same region</a:t>
            </a:r>
          </a:p>
          <a:p>
            <a:r>
              <a:rPr lang="en-US" dirty="0"/>
              <a:t>As simulation proceeds, the energy landscape is gradually flattened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allows exploration of new conformations and crossing of barriers</a:t>
            </a:r>
          </a:p>
          <a:p>
            <a:r>
              <a:rPr lang="en-US" dirty="0"/>
              <a:t>Commonly used with molecular dynamics or semiempirical methods (e.g., GFN-</a:t>
            </a:r>
            <a:r>
              <a:rPr lang="en-US" dirty="0" err="1"/>
              <a:t>xTB</a:t>
            </a:r>
            <a:r>
              <a:rPr lang="en-US" dirty="0"/>
              <a:t> in CREST)</a:t>
            </a:r>
          </a:p>
          <a:p>
            <a:r>
              <a:rPr lang="en-US" dirty="0"/>
              <a:t>Efficiently finds multiple minima without long MD times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516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C59E-DA78-41CB-9D7B-0FBB04F38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7B3C-E682-3922-55AC-B82F77F4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Metadynamics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59C324F-38B5-D00A-67F6-95BA9B63D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AT" altLang="en-A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generating all possible combinations → </a:t>
            </a:r>
            <a:r>
              <a:rPr kumimoji="0" lang="en-AT" altLang="en-A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randomly</a:t>
            </a: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CFCC6E0-8EA5-678E-1580-DFF4F0E5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1" y="1864242"/>
            <a:ext cx="6777240" cy="355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66C8EB-3FFD-FD84-563F-E36D15AE94EC}"/>
              </a:ext>
            </a:extLst>
          </p:cNvPr>
          <p:cNvSpPr txBox="1"/>
          <p:nvPr/>
        </p:nvSpPr>
        <p:spPr>
          <a:xfrm>
            <a:off x="372139" y="63478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DOI: </a:t>
            </a:r>
            <a:r>
              <a:rPr lang="en-AT" dirty="0"/>
              <a:t>10.1021/acs.jctc.3c00660</a:t>
            </a:r>
          </a:p>
        </p:txBody>
      </p:sp>
    </p:spTree>
    <p:extLst>
      <p:ext uri="{BB962C8B-B14F-4D97-AF65-F5344CB8AC3E}">
        <p14:creationId xmlns:p14="http://schemas.microsoft.com/office/powerpoint/2010/main" val="166289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9449-37D7-BC7E-6A0A-51408A10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8623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GOAT</a:t>
            </a:r>
            <a:r>
              <a:rPr lang="en" dirty="0"/>
              <a:t>: A Global Optimization Algorithm for Molecules and Atomic Clusters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FB0B-6433-0EF3-826D-D901F064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New method within ORCA </a:t>
            </a:r>
            <a:r>
              <a:rPr lang="en-US" dirty="0">
                <a:sym typeface="Wingdings" panose="05000000000000000000" pitchFamily="2" charset="2"/>
              </a:rPr>
              <a:t> works with any FF or QM method</a:t>
            </a:r>
          </a:p>
          <a:p>
            <a:r>
              <a:rPr lang="en-US" dirty="0">
                <a:sym typeface="Wingdings" panose="05000000000000000000" pitchFamily="2" charset="2"/>
              </a:rPr>
              <a:t>Systematically explores the PES</a:t>
            </a:r>
            <a:endParaRPr lang="en-A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6E8CE-9340-C1D6-D31F-54C9176E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9" y="3349337"/>
            <a:ext cx="5252482" cy="34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BE9CB-34C7-EBC4-61E4-331A1A819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1F3D-52BD-8632-9D7F-F752B533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16177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Energy Decomposition Analysis</a:t>
            </a:r>
            <a:endParaRPr lang="en-AT" sz="5400" b="1" dirty="0"/>
          </a:p>
        </p:txBody>
      </p:sp>
    </p:spTree>
    <p:extLst>
      <p:ext uri="{BB962C8B-B14F-4D97-AF65-F5344CB8AC3E}">
        <p14:creationId xmlns:p14="http://schemas.microsoft.com/office/powerpoint/2010/main" val="58484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CC936-C68C-9EE2-5F38-289DB7205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EA40-176B-5B2D-0C94-345AD0D3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Energy Decomposition Analysis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1C2B-1766-7F12-9628-EED609B5F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Understand molecular interactions by dividing total energies into </a:t>
            </a:r>
            <a:r>
              <a:rPr lang="en-US" b="1" dirty="0"/>
              <a:t>physically meaningful contributions</a:t>
            </a:r>
          </a:p>
          <a:p>
            <a:r>
              <a:rPr lang="en-US" dirty="0"/>
              <a:t>This helps connect </a:t>
            </a:r>
            <a:r>
              <a:rPr lang="en-US" b="1" dirty="0"/>
              <a:t>quantum-mechanical results</a:t>
            </a:r>
            <a:r>
              <a:rPr lang="en-US" dirty="0"/>
              <a:t> with </a:t>
            </a:r>
            <a:r>
              <a:rPr lang="en-US" b="1" dirty="0"/>
              <a:t>chemical intuition</a:t>
            </a:r>
          </a:p>
          <a:p>
            <a:r>
              <a:rPr lang="en-US" dirty="0"/>
              <a:t>Many different schemes exist, but they all begin with the </a:t>
            </a:r>
            <a:r>
              <a:rPr lang="en-US" b="1" dirty="0"/>
              <a:t>Distortion/Interaction Analysis (DIA)</a:t>
            </a:r>
            <a:r>
              <a:rPr lang="en-US" dirty="0"/>
              <a:t> as the first step</a:t>
            </a:r>
          </a:p>
        </p:txBody>
      </p:sp>
    </p:spTree>
    <p:extLst>
      <p:ext uri="{BB962C8B-B14F-4D97-AF65-F5344CB8AC3E}">
        <p14:creationId xmlns:p14="http://schemas.microsoft.com/office/powerpoint/2010/main" val="14076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E16FF-A59E-4027-0D23-381B90F4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037C-B031-A5BF-8D2A-FB519997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Distortion/Interaction Analysis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7493-C6A3-6E65-D5AA-13496960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DA1E1-89D7-D21B-33D7-7280E88046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51000"/>
          </a:blip>
          <a:stretch>
            <a:fillRect/>
          </a:stretch>
        </p:blipFill>
        <p:spPr>
          <a:xfrm>
            <a:off x="2629241" y="2186210"/>
            <a:ext cx="3285625" cy="370794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5D2931-B344-F1AA-2A65-C1E59E5419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9849" y="2181435"/>
          <a:ext cx="3287554" cy="3704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3" imgW="2706060" imgH="3049424" progId="Prism6.Document">
                  <p:embed/>
                </p:oleObj>
              </mc:Choice>
              <mc:Fallback>
                <p:oleObj name="Prism 6" r:id="rId3" imgW="2706060" imgH="3049424" progId="Prism6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D5D2931-B344-F1AA-2A65-C1E59E5419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9849" y="2181435"/>
                        <a:ext cx="3287554" cy="3704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6D27A4-3AD3-B63E-8C50-47A205FF2323}"/>
              </a:ext>
            </a:extLst>
          </p:cNvPr>
          <p:cNvSpPr txBox="1"/>
          <p:nvPr/>
        </p:nvSpPr>
        <p:spPr>
          <a:xfrm>
            <a:off x="5209207" y="169068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distortion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854C9-7CEE-9F2B-B4B3-941DA919C8CB}"/>
              </a:ext>
            </a:extLst>
          </p:cNvPr>
          <p:cNvSpPr txBox="1"/>
          <p:nvPr/>
        </p:nvSpPr>
        <p:spPr>
          <a:xfrm>
            <a:off x="2376936" y="211059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19449-C914-B566-D4F4-76E5CADCD2CA}"/>
              </a:ext>
            </a:extLst>
          </p:cNvPr>
          <p:cNvSpPr txBox="1"/>
          <p:nvPr/>
        </p:nvSpPr>
        <p:spPr>
          <a:xfrm>
            <a:off x="4925077" y="3629442"/>
            <a:ext cx="182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energy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105A17F-A587-B2BA-FF32-124B451921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6888" y="4098376"/>
          <a:ext cx="763561" cy="72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679320" imgH="644106" progId="ChemDraw.Document.6.0">
                  <p:embed/>
                </p:oleObj>
              </mc:Choice>
              <mc:Fallback>
                <p:oleObj name="CS ChemDraw Drawing" r:id="rId5" imgW="679320" imgH="64410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105A17F-A587-B2BA-FF32-124B451921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6888" y="4098376"/>
                        <a:ext cx="763561" cy="721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641C3C8-3B3D-2112-B4AA-2400523C9F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5449" y="2016616"/>
          <a:ext cx="757776" cy="71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679320" imgH="644465" progId="ChemDraw.Document.6.0">
                  <p:embed/>
                </p:oleObj>
              </mc:Choice>
              <mc:Fallback>
                <p:oleObj name="CS ChemDraw Drawing" r:id="rId7" imgW="679320" imgH="64446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641C3C8-3B3D-2112-B4AA-2400523C9F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5449" y="2016616"/>
                        <a:ext cx="757776" cy="717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6BCD654-BB25-8FC5-FE1A-3D057FE6E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5449" y="5082399"/>
          <a:ext cx="755848" cy="7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679320" imgH="644465" progId="ChemDraw.Document.6.0">
                  <p:embed/>
                </p:oleObj>
              </mc:Choice>
              <mc:Fallback>
                <p:oleObj name="CS ChemDraw Drawing" r:id="rId9" imgW="679320" imgH="644465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6BCD654-BB25-8FC5-FE1A-3D057FE6E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75449" y="5082399"/>
                        <a:ext cx="755848" cy="71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3DF00A8-B6CD-EFA9-8083-C615A35DA914}"/>
              </a:ext>
            </a:extLst>
          </p:cNvPr>
          <p:cNvSpPr txBox="1"/>
          <p:nvPr/>
        </p:nvSpPr>
        <p:spPr>
          <a:xfrm>
            <a:off x="2805056" y="4819517"/>
            <a:ext cx="141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undistorted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reactants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82E2BE1-AC58-952B-1B9E-D67321C3E999}"/>
              </a:ext>
            </a:extLst>
          </p:cNvPr>
          <p:cNvSpPr/>
          <p:nvPr/>
        </p:nvSpPr>
        <p:spPr>
          <a:xfrm rot="10800000">
            <a:off x="4288045" y="3074510"/>
            <a:ext cx="125810" cy="945522"/>
          </a:xfrm>
          <a:prstGeom prst="downArrow">
            <a:avLst>
              <a:gd name="adj1" fmla="val 50000"/>
              <a:gd name="adj2" fmla="val 109377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B1E05E-4DC8-49AE-E462-35A0AF0CBBD9}"/>
              </a:ext>
            </a:extLst>
          </p:cNvPr>
          <p:cNvCxnSpPr>
            <a:cxnSpLocks/>
          </p:cNvCxnSpPr>
          <p:nvPr/>
        </p:nvCxnSpPr>
        <p:spPr>
          <a:xfrm>
            <a:off x="4277242" y="3071619"/>
            <a:ext cx="32972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2EACC81-6802-F358-CA97-154DA7D05744}"/>
              </a:ext>
            </a:extLst>
          </p:cNvPr>
          <p:cNvSpPr/>
          <p:nvPr/>
        </p:nvSpPr>
        <p:spPr>
          <a:xfrm>
            <a:off x="4479171" y="3077223"/>
            <a:ext cx="125810" cy="500061"/>
          </a:xfrm>
          <a:prstGeom prst="downArrow">
            <a:avLst>
              <a:gd name="adj1" fmla="val 50000"/>
              <a:gd name="adj2" fmla="val 109377"/>
            </a:avLst>
          </a:prstGeom>
          <a:solidFill>
            <a:srgbClr val="008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E3C05C-C5FB-ABB8-70ED-BC348A25A026}"/>
              </a:ext>
            </a:extLst>
          </p:cNvPr>
          <p:cNvSpPr/>
          <p:nvPr/>
        </p:nvSpPr>
        <p:spPr>
          <a:xfrm>
            <a:off x="4479171" y="4044473"/>
            <a:ext cx="125810" cy="504538"/>
          </a:xfrm>
          <a:prstGeom prst="downArrow">
            <a:avLst>
              <a:gd name="adj1" fmla="val 50000"/>
              <a:gd name="adj2" fmla="val 109377"/>
            </a:avLst>
          </a:prstGeom>
          <a:solidFill>
            <a:srgbClr val="008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48AC4FC-F52D-F6D6-7C8C-649102E3C9A2}"/>
              </a:ext>
            </a:extLst>
          </p:cNvPr>
          <p:cNvSpPr/>
          <p:nvPr/>
        </p:nvSpPr>
        <p:spPr>
          <a:xfrm rot="10800000">
            <a:off x="4479170" y="3577283"/>
            <a:ext cx="125810" cy="453520"/>
          </a:xfrm>
          <a:prstGeom prst="downArrow">
            <a:avLst>
              <a:gd name="adj1" fmla="val 50000"/>
              <a:gd name="adj2" fmla="val 109377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2940C-927F-E7E7-7822-436853B91359}"/>
              </a:ext>
            </a:extLst>
          </p:cNvPr>
          <p:cNvSpPr/>
          <p:nvPr/>
        </p:nvSpPr>
        <p:spPr>
          <a:xfrm>
            <a:off x="5305946" y="5241258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i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200" baseline="-25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04626-4C33-A820-3BE5-E65AC9D07105}"/>
              </a:ext>
            </a:extLst>
          </p:cNvPr>
          <p:cNvSpPr/>
          <p:nvPr/>
        </p:nvSpPr>
        <p:spPr>
          <a:xfrm>
            <a:off x="4511070" y="3181908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i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200" baseline="-25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582837-7F35-A980-A5D7-EE4FBAA023B9}"/>
              </a:ext>
            </a:extLst>
          </p:cNvPr>
          <p:cNvSpPr/>
          <p:nvPr/>
        </p:nvSpPr>
        <p:spPr>
          <a:xfrm>
            <a:off x="4517460" y="3719279"/>
            <a:ext cx="4331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CB53E-DB83-D614-6C3C-42F014F6DAC0}"/>
              </a:ext>
            </a:extLst>
          </p:cNvPr>
          <p:cNvSpPr/>
          <p:nvPr/>
        </p:nvSpPr>
        <p:spPr>
          <a:xfrm>
            <a:off x="5235645" y="2230792"/>
            <a:ext cx="593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20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6B9D1F-5FF7-11E9-7DBE-3AC0E3DC5497}"/>
              </a:ext>
            </a:extLst>
          </p:cNvPr>
          <p:cNvCxnSpPr>
            <a:cxnSpLocks/>
          </p:cNvCxnSpPr>
          <p:nvPr/>
        </p:nvCxnSpPr>
        <p:spPr>
          <a:xfrm>
            <a:off x="4277242" y="4544929"/>
            <a:ext cx="32972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FE7EF9-C3A0-0E09-7184-51C3A2ECD85F}"/>
              </a:ext>
            </a:extLst>
          </p:cNvPr>
          <p:cNvCxnSpPr>
            <a:cxnSpLocks/>
          </p:cNvCxnSpPr>
          <p:nvPr/>
        </p:nvCxnSpPr>
        <p:spPr>
          <a:xfrm>
            <a:off x="4277242" y="3580175"/>
            <a:ext cx="32972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5D732-EC58-1D5B-14F0-8A9AC4127166}"/>
              </a:ext>
            </a:extLst>
          </p:cNvPr>
          <p:cNvSpPr txBox="1"/>
          <p:nvPr/>
        </p:nvSpPr>
        <p:spPr>
          <a:xfrm>
            <a:off x="5157920" y="572913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energy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458331-CEE3-54C9-6138-FD88D4DECBEC}"/>
              </a:ext>
            </a:extLst>
          </p:cNvPr>
          <p:cNvSpPr/>
          <p:nvPr/>
        </p:nvSpPr>
        <p:spPr>
          <a:xfrm>
            <a:off x="4392814" y="3537216"/>
            <a:ext cx="98576" cy="98576"/>
          </a:xfrm>
          <a:prstGeom prst="ellipse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3C3AC-A753-EA81-069C-24F58D408D2B}"/>
              </a:ext>
            </a:extLst>
          </p:cNvPr>
          <p:cNvSpPr txBox="1"/>
          <p:nvPr/>
        </p:nvSpPr>
        <p:spPr>
          <a:xfrm>
            <a:off x="3423020" y="624596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reaction coordinate</a:t>
            </a:r>
          </a:p>
        </p:txBody>
      </p:sp>
    </p:spTree>
    <p:extLst>
      <p:ext uri="{BB962C8B-B14F-4D97-AF65-F5344CB8AC3E}">
        <p14:creationId xmlns:p14="http://schemas.microsoft.com/office/powerpoint/2010/main" val="11540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C8D3-04DD-C772-112E-E9ADCA7BF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7DF8-ECD4-60EC-13E4-432AC682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Distortion/Interaction Analysis</a:t>
            </a:r>
            <a:endParaRPr lang="en-AT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0DA481-939D-5261-39B9-6C7D042A22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5451" y="1537493"/>
          <a:ext cx="5982787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09249" imgH="711971" progId="ChemDraw.Document.6.0">
                  <p:embed/>
                </p:oleObj>
              </mc:Choice>
              <mc:Fallback>
                <p:oleObj name="CS ChemDraw Drawing" r:id="rId2" imgW="3209249" imgH="7119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60DA481-939D-5261-39B9-6C7D042A22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5451" y="1537493"/>
                        <a:ext cx="5982787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E5D397-4053-1602-67E4-9425D56A8304}"/>
              </a:ext>
            </a:extLst>
          </p:cNvPr>
          <p:cNvSpPr txBox="1"/>
          <p:nvPr/>
        </p:nvSpPr>
        <p:spPr>
          <a:xfrm>
            <a:off x="258725" y="64326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DOI</a:t>
            </a:r>
            <a:r>
              <a:rPr lang="en-US" dirty="0"/>
              <a:t>: </a:t>
            </a:r>
            <a:r>
              <a:rPr lang="en-AT" dirty="0"/>
              <a:t>10.1002/chem.201900295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F6566D-226B-5B49-677C-70F651F6834A}"/>
              </a:ext>
            </a:extLst>
          </p:cNvPr>
          <p:cNvGrpSpPr/>
          <p:nvPr/>
        </p:nvGrpSpPr>
        <p:grpSpPr>
          <a:xfrm>
            <a:off x="1991833" y="2743200"/>
            <a:ext cx="4509976" cy="3437861"/>
            <a:chOff x="1991833" y="2743200"/>
            <a:chExt cx="4509976" cy="3437861"/>
          </a:xfrm>
        </p:grpSpPr>
        <p:pic>
          <p:nvPicPr>
            <p:cNvPr id="1026" name="Picture 2" descr="Description unavailable">
              <a:extLst>
                <a:ext uri="{FF2B5EF4-FFF2-40B4-BE49-F238E27FC236}">
                  <a16:creationId xmlns:a16="http://schemas.microsoft.com/office/drawing/2014/main" id="{B6D4F72F-EA70-F4DF-E611-C56E51A5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009" y="2920299"/>
              <a:ext cx="4114800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464C97-8164-E82C-F1FD-4380DB01D53D}"/>
                </a:ext>
              </a:extLst>
            </p:cNvPr>
            <p:cNvSpPr/>
            <p:nvPr/>
          </p:nvSpPr>
          <p:spPr>
            <a:xfrm>
              <a:off x="1991833" y="2743200"/>
              <a:ext cx="1070344" cy="602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C32711-1128-A7C5-E879-8A93D97B7BC4}"/>
                </a:ext>
              </a:extLst>
            </p:cNvPr>
            <p:cNvSpPr/>
            <p:nvPr/>
          </p:nvSpPr>
          <p:spPr>
            <a:xfrm>
              <a:off x="1991833" y="5578549"/>
              <a:ext cx="1070344" cy="602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</p:spTree>
    <p:extLst>
      <p:ext uri="{BB962C8B-B14F-4D97-AF65-F5344CB8AC3E}">
        <p14:creationId xmlns:p14="http://schemas.microsoft.com/office/powerpoint/2010/main" val="34039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4F6E9-7A14-5461-B674-57A3481D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74A2-2D4F-F5AD-2768-E8AE2171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Decomposition Analysis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23647-D681-640C-FA94-70CD0BF1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</a:t>
            </a:r>
            <a:r>
              <a:rPr lang="en-US" b="1" dirty="0"/>
              <a:t>decompose </a:t>
            </a:r>
            <a:r>
              <a:rPr lang="en-US" b="1" i="1" dirty="0" err="1"/>
              <a:t>E</a:t>
            </a:r>
            <a:r>
              <a:rPr lang="en-US" b="1" baseline="-25000" dirty="0" err="1"/>
              <a:t>int</a:t>
            </a:r>
            <a:r>
              <a:rPr lang="en-US" b="1" dirty="0"/>
              <a:t> </a:t>
            </a:r>
            <a:r>
              <a:rPr lang="en-US" dirty="0"/>
              <a:t>into meaningful terms</a:t>
            </a:r>
          </a:p>
          <a:p>
            <a:r>
              <a:rPr lang="en-US" dirty="0"/>
              <a:t>Many different Schemes available. Most popular:</a:t>
            </a:r>
          </a:p>
          <a:p>
            <a:pPr lvl="1"/>
            <a:r>
              <a:rPr lang="en-US" dirty="0"/>
              <a:t>ALMO-EDA</a:t>
            </a:r>
          </a:p>
          <a:p>
            <a:pPr lvl="1"/>
            <a:r>
              <a:rPr lang="en-US" dirty="0"/>
              <a:t>SAPT</a:t>
            </a:r>
          </a:p>
          <a:p>
            <a:pPr lvl="1"/>
            <a:r>
              <a:rPr lang="en-US" dirty="0"/>
              <a:t>Rauk-Ziegler (canonical) EDA</a:t>
            </a:r>
          </a:p>
          <a:p>
            <a:r>
              <a:rPr lang="en-US" dirty="0"/>
              <a:t>Each scheme refines </a:t>
            </a:r>
            <a:r>
              <a:rPr lang="en-US" i="1" dirty="0" err="1"/>
              <a:t>E</a:t>
            </a:r>
            <a:r>
              <a:rPr lang="en-US" baseline="-25000" dirty="0" err="1"/>
              <a:t>int</a:t>
            </a:r>
            <a:r>
              <a:rPr lang="en-US" dirty="0"/>
              <a:t> into quantitative terms that </a:t>
            </a:r>
            <a:r>
              <a:rPr lang="en-US" b="1" dirty="0"/>
              <a:t>link quantum mechanics with chemical concepts</a:t>
            </a:r>
            <a:r>
              <a:rPr lang="en-US" dirty="0"/>
              <a:t> like covalency, ionicity, and steric effects.</a:t>
            </a:r>
          </a:p>
        </p:txBody>
      </p:sp>
    </p:spTree>
    <p:extLst>
      <p:ext uri="{BB962C8B-B14F-4D97-AF65-F5344CB8AC3E}">
        <p14:creationId xmlns:p14="http://schemas.microsoft.com/office/powerpoint/2010/main" val="267386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DC74-D8F9-2FCA-5EA3-B2033D332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30AF-4294-2EFE-8824-FB5F8949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Conformer Searches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D040-34D7-1D0D-0408-DD717F9E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Conformers</a:t>
            </a:r>
            <a:r>
              <a:rPr lang="en-US" dirty="0"/>
              <a:t> are different spatial arrangements of a molecule→ obtained by </a:t>
            </a:r>
            <a:r>
              <a:rPr lang="en-US" b="1" dirty="0"/>
              <a:t>rotation around single (σ) bonds</a:t>
            </a:r>
          </a:p>
          <a:p>
            <a:r>
              <a:rPr lang="en-US" dirty="0"/>
              <a:t>They have the </a:t>
            </a:r>
            <a:r>
              <a:rPr lang="en-US" b="1" dirty="0"/>
              <a:t>same connectivity</a:t>
            </a:r>
            <a:r>
              <a:rPr lang="en-US" dirty="0"/>
              <a:t>, only </a:t>
            </a:r>
            <a:r>
              <a:rPr lang="en-US" b="1" dirty="0"/>
              <a:t>different geometry</a:t>
            </a:r>
          </a:p>
          <a:p>
            <a:r>
              <a:rPr lang="en-US" dirty="0"/>
              <a:t>Often close in energy → can </a:t>
            </a:r>
            <a:r>
              <a:rPr lang="en-US" b="1" dirty="0"/>
              <a:t>interconvert at room temperature</a:t>
            </a:r>
          </a:p>
        </p:txBody>
      </p:sp>
    </p:spTree>
    <p:extLst>
      <p:ext uri="{BB962C8B-B14F-4D97-AF65-F5344CB8AC3E}">
        <p14:creationId xmlns:p14="http://schemas.microsoft.com/office/powerpoint/2010/main" val="1794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C856954C-A67E-F25C-9CB1-556E9458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Works within the DFT Kohn-Sham framework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532-C0EE-5749-0F47-EF63A1B4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Rauk-Ziegler Energy Decomposition Analysis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FE34535-381B-97A1-9D05-0D59CB2359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644" y="3124389"/>
                <a:ext cx="8584405" cy="2814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AT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AT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T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T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AT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𝑃𝑎𝑢𝑙𝑖</m:t>
                        </m:r>
                      </m:sub>
                    </m:sSub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∆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𝑒𝑙𝑠𝑡𝑎𝑡</m:t>
                        </m:r>
                      </m:sub>
                    </m:sSub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∆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𝑜𝑖</m:t>
                        </m:r>
                      </m:sub>
                    </m:sSub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∆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𝑑𝑖𝑠𝑝</m:t>
                        </m:r>
                      </m:sub>
                    </m:sSub>
                  </m:oMath>
                </a14:m>
                <a:endParaRPr lang="en-AT" sz="32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FE34535-381B-97A1-9D05-0D59CB235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44" y="3124389"/>
                <a:ext cx="8584405" cy="28142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01CB540-54F1-89B4-1896-A5E085F9C713}"/>
              </a:ext>
            </a:extLst>
          </p:cNvPr>
          <p:cNvSpPr/>
          <p:nvPr/>
        </p:nvSpPr>
        <p:spPr>
          <a:xfrm>
            <a:off x="2134410" y="3126718"/>
            <a:ext cx="1257197" cy="538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0BC78068-08A8-0D7D-1C35-36B61C9B1473}"/>
              </a:ext>
            </a:extLst>
          </p:cNvPr>
          <p:cNvSpPr/>
          <p:nvPr/>
        </p:nvSpPr>
        <p:spPr>
          <a:xfrm rot="19763291">
            <a:off x="491445" y="4577717"/>
            <a:ext cx="827489" cy="311944"/>
          </a:xfrm>
          <a:custGeom>
            <a:avLst/>
            <a:gdLst>
              <a:gd name="connsiteX0" fmla="*/ 0 w 2223247"/>
              <a:gd name="connsiteY0" fmla="*/ 367553 h 735106"/>
              <a:gd name="connsiteX1" fmla="*/ 1111624 w 2223247"/>
              <a:gd name="connsiteY1" fmla="*/ 0 h 735106"/>
              <a:gd name="connsiteX2" fmla="*/ 2223248 w 2223247"/>
              <a:gd name="connsiteY2" fmla="*/ 367553 h 735106"/>
              <a:gd name="connsiteX3" fmla="*/ 1111624 w 2223247"/>
              <a:gd name="connsiteY3" fmla="*/ 735106 h 735106"/>
              <a:gd name="connsiteX4" fmla="*/ 0 w 2223247"/>
              <a:gd name="connsiteY4" fmla="*/ 367553 h 735106"/>
              <a:gd name="connsiteX0" fmla="*/ 0 w 2223248"/>
              <a:gd name="connsiteY0" fmla="*/ 367553 h 477505"/>
              <a:gd name="connsiteX1" fmla="*/ 1111624 w 2223248"/>
              <a:gd name="connsiteY1" fmla="*/ 0 h 477505"/>
              <a:gd name="connsiteX2" fmla="*/ 2223248 w 2223248"/>
              <a:gd name="connsiteY2" fmla="*/ 367553 h 477505"/>
              <a:gd name="connsiteX3" fmla="*/ 1111624 w 2223248"/>
              <a:gd name="connsiteY3" fmla="*/ 430306 h 477505"/>
              <a:gd name="connsiteX4" fmla="*/ 0 w 2223248"/>
              <a:gd name="connsiteY4" fmla="*/ 367553 h 477505"/>
              <a:gd name="connsiteX0" fmla="*/ 52 w 2223300"/>
              <a:gd name="connsiteY0" fmla="*/ 367553 h 564793"/>
              <a:gd name="connsiteX1" fmla="*/ 1111676 w 2223300"/>
              <a:gd name="connsiteY1" fmla="*/ 0 h 564793"/>
              <a:gd name="connsiteX2" fmla="*/ 2223300 w 2223300"/>
              <a:gd name="connsiteY2" fmla="*/ 367553 h 564793"/>
              <a:gd name="connsiteX3" fmla="*/ 1147534 w 2223300"/>
              <a:gd name="connsiteY3" fmla="*/ 564777 h 564793"/>
              <a:gd name="connsiteX4" fmla="*/ 52 w 2223300"/>
              <a:gd name="connsiteY4" fmla="*/ 367553 h 56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300" h="564793">
                <a:moveTo>
                  <a:pt x="52" y="367553"/>
                </a:moveTo>
                <a:cubicBezTo>
                  <a:pt x="-5924" y="273424"/>
                  <a:pt x="497743" y="0"/>
                  <a:pt x="1111676" y="0"/>
                </a:cubicBezTo>
                <a:cubicBezTo>
                  <a:pt x="1725609" y="0"/>
                  <a:pt x="2223300" y="164559"/>
                  <a:pt x="2223300" y="367553"/>
                </a:cubicBezTo>
                <a:cubicBezTo>
                  <a:pt x="2223300" y="570547"/>
                  <a:pt x="1761467" y="564777"/>
                  <a:pt x="1147534" y="564777"/>
                </a:cubicBezTo>
                <a:cubicBezTo>
                  <a:pt x="533601" y="564777"/>
                  <a:pt x="6028" y="461683"/>
                  <a:pt x="52" y="36755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8F79543E-C6E7-4997-F14F-528F8CCAA2EE}"/>
              </a:ext>
            </a:extLst>
          </p:cNvPr>
          <p:cNvSpPr/>
          <p:nvPr/>
        </p:nvSpPr>
        <p:spPr>
          <a:xfrm rot="10800000">
            <a:off x="1582668" y="4574512"/>
            <a:ext cx="825898" cy="444168"/>
          </a:xfrm>
          <a:custGeom>
            <a:avLst/>
            <a:gdLst>
              <a:gd name="connsiteX0" fmla="*/ 0 w 1281953"/>
              <a:gd name="connsiteY0" fmla="*/ 167345 h 1004047"/>
              <a:gd name="connsiteX1" fmla="*/ 167345 w 1281953"/>
              <a:gd name="connsiteY1" fmla="*/ 0 h 1004047"/>
              <a:gd name="connsiteX2" fmla="*/ 1114608 w 1281953"/>
              <a:gd name="connsiteY2" fmla="*/ 0 h 1004047"/>
              <a:gd name="connsiteX3" fmla="*/ 1281953 w 1281953"/>
              <a:gd name="connsiteY3" fmla="*/ 167345 h 1004047"/>
              <a:gd name="connsiteX4" fmla="*/ 1281953 w 1281953"/>
              <a:gd name="connsiteY4" fmla="*/ 836702 h 1004047"/>
              <a:gd name="connsiteX5" fmla="*/ 1114608 w 1281953"/>
              <a:gd name="connsiteY5" fmla="*/ 1004047 h 1004047"/>
              <a:gd name="connsiteX6" fmla="*/ 167345 w 1281953"/>
              <a:gd name="connsiteY6" fmla="*/ 1004047 h 1004047"/>
              <a:gd name="connsiteX7" fmla="*/ 0 w 1281953"/>
              <a:gd name="connsiteY7" fmla="*/ 836702 h 1004047"/>
              <a:gd name="connsiteX8" fmla="*/ 0 w 1281953"/>
              <a:gd name="connsiteY8" fmla="*/ 167345 h 1004047"/>
              <a:gd name="connsiteX0" fmla="*/ 0 w 1667435"/>
              <a:gd name="connsiteY0" fmla="*/ 167345 h 1004047"/>
              <a:gd name="connsiteX1" fmla="*/ 167345 w 1667435"/>
              <a:gd name="connsiteY1" fmla="*/ 0 h 1004047"/>
              <a:gd name="connsiteX2" fmla="*/ 1114608 w 1667435"/>
              <a:gd name="connsiteY2" fmla="*/ 0 h 1004047"/>
              <a:gd name="connsiteX3" fmla="*/ 1667435 w 1667435"/>
              <a:gd name="connsiteY3" fmla="*/ 131487 h 1004047"/>
              <a:gd name="connsiteX4" fmla="*/ 1281953 w 1667435"/>
              <a:gd name="connsiteY4" fmla="*/ 836702 h 1004047"/>
              <a:gd name="connsiteX5" fmla="*/ 1114608 w 1667435"/>
              <a:gd name="connsiteY5" fmla="*/ 1004047 h 1004047"/>
              <a:gd name="connsiteX6" fmla="*/ 167345 w 1667435"/>
              <a:gd name="connsiteY6" fmla="*/ 1004047 h 1004047"/>
              <a:gd name="connsiteX7" fmla="*/ 0 w 1667435"/>
              <a:gd name="connsiteY7" fmla="*/ 836702 h 1004047"/>
              <a:gd name="connsiteX8" fmla="*/ 0 w 1667435"/>
              <a:gd name="connsiteY8" fmla="*/ 167345 h 100404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81953 w 1479176"/>
              <a:gd name="connsiteY4" fmla="*/ 836772 h 1004117"/>
              <a:gd name="connsiteX5" fmla="*/ 1114608 w 1479176"/>
              <a:gd name="connsiteY5" fmla="*/ 1004117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81953 w 1479176"/>
              <a:gd name="connsiteY4" fmla="*/ 836772 h 1004117"/>
              <a:gd name="connsiteX5" fmla="*/ 890490 w 1479176"/>
              <a:gd name="connsiteY5" fmla="*/ 609670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90490 w 1479176"/>
              <a:gd name="connsiteY5" fmla="*/ 609670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90490 w 1479176"/>
              <a:gd name="connsiteY5" fmla="*/ 609670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09807 w 1479176"/>
              <a:gd name="connsiteY5" fmla="*/ 708282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90489 w 1479176"/>
              <a:gd name="connsiteY5" fmla="*/ 824823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64024 w 1479176"/>
              <a:gd name="connsiteY4" fmla="*/ 540937 h 1004117"/>
              <a:gd name="connsiteX5" fmla="*/ 890489 w 1479176"/>
              <a:gd name="connsiteY5" fmla="*/ 824823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9176" h="1004117">
                <a:moveTo>
                  <a:pt x="0" y="167415"/>
                </a:moveTo>
                <a:cubicBezTo>
                  <a:pt x="0" y="74993"/>
                  <a:pt x="74923" y="70"/>
                  <a:pt x="167345" y="70"/>
                </a:cubicBezTo>
                <a:lnTo>
                  <a:pt x="1114608" y="70"/>
                </a:lnTo>
                <a:cubicBezTo>
                  <a:pt x="1207030" y="70"/>
                  <a:pt x="1479176" y="-5689"/>
                  <a:pt x="1479176" y="86733"/>
                </a:cubicBezTo>
                <a:cubicBezTo>
                  <a:pt x="1479176" y="309852"/>
                  <a:pt x="1461247" y="389536"/>
                  <a:pt x="1264024" y="540937"/>
                </a:cubicBezTo>
                <a:cubicBezTo>
                  <a:pt x="1264024" y="633359"/>
                  <a:pt x="982911" y="824823"/>
                  <a:pt x="890489" y="824823"/>
                </a:cubicBezTo>
                <a:lnTo>
                  <a:pt x="167345" y="1004117"/>
                </a:lnTo>
                <a:cubicBezTo>
                  <a:pt x="74923" y="1004117"/>
                  <a:pt x="0" y="929194"/>
                  <a:pt x="0" y="836772"/>
                </a:cubicBezTo>
                <a:lnTo>
                  <a:pt x="0" y="16741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38A9C7D-BEE2-7B9E-CFC1-D14D45A1C5C7}"/>
              </a:ext>
            </a:extLst>
          </p:cNvPr>
          <p:cNvSpPr/>
          <p:nvPr/>
        </p:nvSpPr>
        <p:spPr>
          <a:xfrm rot="5400000">
            <a:off x="1376565" y="4368119"/>
            <a:ext cx="188172" cy="1875828"/>
          </a:xfrm>
          <a:prstGeom prst="rightBrac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BF738-17EA-F572-035E-990DABF416C0}"/>
              </a:ext>
            </a:extLst>
          </p:cNvPr>
          <p:cNvSpPr txBox="1"/>
          <p:nvPr/>
        </p:nvSpPr>
        <p:spPr>
          <a:xfrm>
            <a:off x="1191785" y="5475901"/>
            <a:ext cx="68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n-US" b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ref</a:t>
            </a:r>
            <a:endParaRPr lang="en-AT" b="1" baseline="-25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8A61D4-07D7-BEF4-8469-4E8F36492056}"/>
              </a:ext>
            </a:extLst>
          </p:cNvPr>
          <p:cNvSpPr/>
          <p:nvPr/>
        </p:nvSpPr>
        <p:spPr>
          <a:xfrm>
            <a:off x="496887" y="4395662"/>
            <a:ext cx="918125" cy="7513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AB5931-DABA-CA7C-A704-3199EF4594A5}"/>
              </a:ext>
            </a:extLst>
          </p:cNvPr>
          <p:cNvSpPr/>
          <p:nvPr/>
        </p:nvSpPr>
        <p:spPr>
          <a:xfrm>
            <a:off x="1543408" y="4395662"/>
            <a:ext cx="918125" cy="7513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7030FEE-6B0E-DCC6-9212-55F3FB99B459}"/>
              </a:ext>
            </a:extLst>
          </p:cNvPr>
          <p:cNvSpPr/>
          <p:nvPr/>
        </p:nvSpPr>
        <p:spPr>
          <a:xfrm>
            <a:off x="2965256" y="4446480"/>
            <a:ext cx="688843" cy="53495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4735ED1D-ADD4-5AE1-A396-1068CE3789A7}"/>
              </a:ext>
            </a:extLst>
          </p:cNvPr>
          <p:cNvSpPr/>
          <p:nvPr/>
        </p:nvSpPr>
        <p:spPr>
          <a:xfrm rot="19763291">
            <a:off x="4028783" y="4466988"/>
            <a:ext cx="827489" cy="311944"/>
          </a:xfrm>
          <a:custGeom>
            <a:avLst/>
            <a:gdLst>
              <a:gd name="connsiteX0" fmla="*/ 0 w 2223247"/>
              <a:gd name="connsiteY0" fmla="*/ 367553 h 735106"/>
              <a:gd name="connsiteX1" fmla="*/ 1111624 w 2223247"/>
              <a:gd name="connsiteY1" fmla="*/ 0 h 735106"/>
              <a:gd name="connsiteX2" fmla="*/ 2223248 w 2223247"/>
              <a:gd name="connsiteY2" fmla="*/ 367553 h 735106"/>
              <a:gd name="connsiteX3" fmla="*/ 1111624 w 2223247"/>
              <a:gd name="connsiteY3" fmla="*/ 735106 h 735106"/>
              <a:gd name="connsiteX4" fmla="*/ 0 w 2223247"/>
              <a:gd name="connsiteY4" fmla="*/ 367553 h 735106"/>
              <a:gd name="connsiteX0" fmla="*/ 0 w 2223248"/>
              <a:gd name="connsiteY0" fmla="*/ 367553 h 477505"/>
              <a:gd name="connsiteX1" fmla="*/ 1111624 w 2223248"/>
              <a:gd name="connsiteY1" fmla="*/ 0 h 477505"/>
              <a:gd name="connsiteX2" fmla="*/ 2223248 w 2223248"/>
              <a:gd name="connsiteY2" fmla="*/ 367553 h 477505"/>
              <a:gd name="connsiteX3" fmla="*/ 1111624 w 2223248"/>
              <a:gd name="connsiteY3" fmla="*/ 430306 h 477505"/>
              <a:gd name="connsiteX4" fmla="*/ 0 w 2223248"/>
              <a:gd name="connsiteY4" fmla="*/ 367553 h 477505"/>
              <a:gd name="connsiteX0" fmla="*/ 52 w 2223300"/>
              <a:gd name="connsiteY0" fmla="*/ 367553 h 564793"/>
              <a:gd name="connsiteX1" fmla="*/ 1111676 w 2223300"/>
              <a:gd name="connsiteY1" fmla="*/ 0 h 564793"/>
              <a:gd name="connsiteX2" fmla="*/ 2223300 w 2223300"/>
              <a:gd name="connsiteY2" fmla="*/ 367553 h 564793"/>
              <a:gd name="connsiteX3" fmla="*/ 1147534 w 2223300"/>
              <a:gd name="connsiteY3" fmla="*/ 564777 h 564793"/>
              <a:gd name="connsiteX4" fmla="*/ 52 w 2223300"/>
              <a:gd name="connsiteY4" fmla="*/ 367553 h 56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300" h="564793">
                <a:moveTo>
                  <a:pt x="52" y="367553"/>
                </a:moveTo>
                <a:cubicBezTo>
                  <a:pt x="-5924" y="273424"/>
                  <a:pt x="497743" y="0"/>
                  <a:pt x="1111676" y="0"/>
                </a:cubicBezTo>
                <a:cubicBezTo>
                  <a:pt x="1725609" y="0"/>
                  <a:pt x="2223300" y="164559"/>
                  <a:pt x="2223300" y="367553"/>
                </a:cubicBezTo>
                <a:cubicBezTo>
                  <a:pt x="2223300" y="570547"/>
                  <a:pt x="1761467" y="564777"/>
                  <a:pt x="1147534" y="564777"/>
                </a:cubicBezTo>
                <a:cubicBezTo>
                  <a:pt x="533601" y="564777"/>
                  <a:pt x="6028" y="461683"/>
                  <a:pt x="52" y="36755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2B9C8662-5BA7-65D4-9135-2B1AE720E391}"/>
              </a:ext>
            </a:extLst>
          </p:cNvPr>
          <p:cNvSpPr/>
          <p:nvPr/>
        </p:nvSpPr>
        <p:spPr>
          <a:xfrm rot="10800000">
            <a:off x="4278496" y="4574512"/>
            <a:ext cx="825898" cy="444168"/>
          </a:xfrm>
          <a:custGeom>
            <a:avLst/>
            <a:gdLst>
              <a:gd name="connsiteX0" fmla="*/ 0 w 1281953"/>
              <a:gd name="connsiteY0" fmla="*/ 167345 h 1004047"/>
              <a:gd name="connsiteX1" fmla="*/ 167345 w 1281953"/>
              <a:gd name="connsiteY1" fmla="*/ 0 h 1004047"/>
              <a:gd name="connsiteX2" fmla="*/ 1114608 w 1281953"/>
              <a:gd name="connsiteY2" fmla="*/ 0 h 1004047"/>
              <a:gd name="connsiteX3" fmla="*/ 1281953 w 1281953"/>
              <a:gd name="connsiteY3" fmla="*/ 167345 h 1004047"/>
              <a:gd name="connsiteX4" fmla="*/ 1281953 w 1281953"/>
              <a:gd name="connsiteY4" fmla="*/ 836702 h 1004047"/>
              <a:gd name="connsiteX5" fmla="*/ 1114608 w 1281953"/>
              <a:gd name="connsiteY5" fmla="*/ 1004047 h 1004047"/>
              <a:gd name="connsiteX6" fmla="*/ 167345 w 1281953"/>
              <a:gd name="connsiteY6" fmla="*/ 1004047 h 1004047"/>
              <a:gd name="connsiteX7" fmla="*/ 0 w 1281953"/>
              <a:gd name="connsiteY7" fmla="*/ 836702 h 1004047"/>
              <a:gd name="connsiteX8" fmla="*/ 0 w 1281953"/>
              <a:gd name="connsiteY8" fmla="*/ 167345 h 1004047"/>
              <a:gd name="connsiteX0" fmla="*/ 0 w 1667435"/>
              <a:gd name="connsiteY0" fmla="*/ 167345 h 1004047"/>
              <a:gd name="connsiteX1" fmla="*/ 167345 w 1667435"/>
              <a:gd name="connsiteY1" fmla="*/ 0 h 1004047"/>
              <a:gd name="connsiteX2" fmla="*/ 1114608 w 1667435"/>
              <a:gd name="connsiteY2" fmla="*/ 0 h 1004047"/>
              <a:gd name="connsiteX3" fmla="*/ 1667435 w 1667435"/>
              <a:gd name="connsiteY3" fmla="*/ 131487 h 1004047"/>
              <a:gd name="connsiteX4" fmla="*/ 1281953 w 1667435"/>
              <a:gd name="connsiteY4" fmla="*/ 836702 h 1004047"/>
              <a:gd name="connsiteX5" fmla="*/ 1114608 w 1667435"/>
              <a:gd name="connsiteY5" fmla="*/ 1004047 h 1004047"/>
              <a:gd name="connsiteX6" fmla="*/ 167345 w 1667435"/>
              <a:gd name="connsiteY6" fmla="*/ 1004047 h 1004047"/>
              <a:gd name="connsiteX7" fmla="*/ 0 w 1667435"/>
              <a:gd name="connsiteY7" fmla="*/ 836702 h 1004047"/>
              <a:gd name="connsiteX8" fmla="*/ 0 w 1667435"/>
              <a:gd name="connsiteY8" fmla="*/ 167345 h 100404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81953 w 1479176"/>
              <a:gd name="connsiteY4" fmla="*/ 836772 h 1004117"/>
              <a:gd name="connsiteX5" fmla="*/ 1114608 w 1479176"/>
              <a:gd name="connsiteY5" fmla="*/ 1004117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81953 w 1479176"/>
              <a:gd name="connsiteY4" fmla="*/ 836772 h 1004117"/>
              <a:gd name="connsiteX5" fmla="*/ 890490 w 1479176"/>
              <a:gd name="connsiteY5" fmla="*/ 609670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90490 w 1479176"/>
              <a:gd name="connsiteY5" fmla="*/ 609670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90490 w 1479176"/>
              <a:gd name="connsiteY5" fmla="*/ 609670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09807 w 1479176"/>
              <a:gd name="connsiteY5" fmla="*/ 708282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01271 w 1479176"/>
              <a:gd name="connsiteY4" fmla="*/ 505078 h 1004117"/>
              <a:gd name="connsiteX5" fmla="*/ 890489 w 1479176"/>
              <a:gd name="connsiteY5" fmla="*/ 824823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  <a:gd name="connsiteX0" fmla="*/ 0 w 1479176"/>
              <a:gd name="connsiteY0" fmla="*/ 167415 h 1004117"/>
              <a:gd name="connsiteX1" fmla="*/ 167345 w 1479176"/>
              <a:gd name="connsiteY1" fmla="*/ 70 h 1004117"/>
              <a:gd name="connsiteX2" fmla="*/ 1114608 w 1479176"/>
              <a:gd name="connsiteY2" fmla="*/ 70 h 1004117"/>
              <a:gd name="connsiteX3" fmla="*/ 1479176 w 1479176"/>
              <a:gd name="connsiteY3" fmla="*/ 86733 h 1004117"/>
              <a:gd name="connsiteX4" fmla="*/ 1264024 w 1479176"/>
              <a:gd name="connsiteY4" fmla="*/ 540937 h 1004117"/>
              <a:gd name="connsiteX5" fmla="*/ 890489 w 1479176"/>
              <a:gd name="connsiteY5" fmla="*/ 824823 h 1004117"/>
              <a:gd name="connsiteX6" fmla="*/ 167345 w 1479176"/>
              <a:gd name="connsiteY6" fmla="*/ 1004117 h 1004117"/>
              <a:gd name="connsiteX7" fmla="*/ 0 w 1479176"/>
              <a:gd name="connsiteY7" fmla="*/ 836772 h 1004117"/>
              <a:gd name="connsiteX8" fmla="*/ 0 w 1479176"/>
              <a:gd name="connsiteY8" fmla="*/ 167415 h 10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9176" h="1004117">
                <a:moveTo>
                  <a:pt x="0" y="167415"/>
                </a:moveTo>
                <a:cubicBezTo>
                  <a:pt x="0" y="74993"/>
                  <a:pt x="74923" y="70"/>
                  <a:pt x="167345" y="70"/>
                </a:cubicBezTo>
                <a:lnTo>
                  <a:pt x="1114608" y="70"/>
                </a:lnTo>
                <a:cubicBezTo>
                  <a:pt x="1207030" y="70"/>
                  <a:pt x="1479176" y="-5689"/>
                  <a:pt x="1479176" y="86733"/>
                </a:cubicBezTo>
                <a:cubicBezTo>
                  <a:pt x="1479176" y="309852"/>
                  <a:pt x="1461247" y="389536"/>
                  <a:pt x="1264024" y="540937"/>
                </a:cubicBezTo>
                <a:cubicBezTo>
                  <a:pt x="1264024" y="633359"/>
                  <a:pt x="982911" y="824823"/>
                  <a:pt x="890489" y="824823"/>
                </a:cubicBezTo>
                <a:lnTo>
                  <a:pt x="167345" y="1004117"/>
                </a:lnTo>
                <a:cubicBezTo>
                  <a:pt x="74923" y="1004117"/>
                  <a:pt x="0" y="929194"/>
                  <a:pt x="0" y="836772"/>
                </a:cubicBezTo>
                <a:lnTo>
                  <a:pt x="0" y="16741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0DA67-92F1-EA39-1F50-3281A35573F2}"/>
              </a:ext>
            </a:extLst>
          </p:cNvPr>
          <p:cNvSpPr/>
          <p:nvPr/>
        </p:nvSpPr>
        <p:spPr>
          <a:xfrm>
            <a:off x="4019691" y="4372463"/>
            <a:ext cx="1159066" cy="7513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F32D1C-FB9B-0373-AD7A-B45BB8B257E0}"/>
              </a:ext>
            </a:extLst>
          </p:cNvPr>
          <p:cNvSpPr/>
          <p:nvPr/>
        </p:nvSpPr>
        <p:spPr>
          <a:xfrm rot="19763291">
            <a:off x="4281500" y="4670061"/>
            <a:ext cx="547654" cy="73880"/>
          </a:xfrm>
          <a:custGeom>
            <a:avLst/>
            <a:gdLst>
              <a:gd name="connsiteX0" fmla="*/ 670857 w 670857"/>
              <a:gd name="connsiteY0" fmla="*/ 88129 h 114233"/>
              <a:gd name="connsiteX1" fmla="*/ 650331 w 670857"/>
              <a:gd name="connsiteY1" fmla="*/ 95013 h 114233"/>
              <a:gd name="connsiteX2" fmla="*/ 300136 w 670857"/>
              <a:gd name="connsiteY2" fmla="*/ 114219 h 114233"/>
              <a:gd name="connsiteX3" fmla="*/ 12319 w 670857"/>
              <a:gd name="connsiteY3" fmla="*/ 82122 h 114233"/>
              <a:gd name="connsiteX4" fmla="*/ 0 w 670857"/>
              <a:gd name="connsiteY4" fmla="*/ 78638 h 114233"/>
              <a:gd name="connsiteX5" fmla="*/ 9519 w 670857"/>
              <a:gd name="connsiteY5" fmla="*/ 74076 h 114233"/>
              <a:gd name="connsiteX6" fmla="*/ 114320 w 670857"/>
              <a:gd name="connsiteY6" fmla="*/ 53859 h 114233"/>
              <a:gd name="connsiteX7" fmla="*/ 433071 w 670857"/>
              <a:gd name="connsiteY7" fmla="*/ 16849 h 11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857" h="114233">
                <a:moveTo>
                  <a:pt x="670857" y="88129"/>
                </a:moveTo>
                <a:lnTo>
                  <a:pt x="650331" y="95013"/>
                </a:lnTo>
                <a:cubicBezTo>
                  <a:pt x="562703" y="115450"/>
                  <a:pt x="440088" y="114219"/>
                  <a:pt x="300136" y="114219"/>
                </a:cubicBezTo>
                <a:cubicBezTo>
                  <a:pt x="195172" y="114218"/>
                  <a:pt x="95745" y="101837"/>
                  <a:pt x="12319" y="82122"/>
                </a:cubicBezTo>
                <a:lnTo>
                  <a:pt x="0" y="78638"/>
                </a:lnTo>
                <a:lnTo>
                  <a:pt x="9519" y="74076"/>
                </a:lnTo>
                <a:cubicBezTo>
                  <a:pt x="38065" y="65339"/>
                  <a:pt x="72114" y="58966"/>
                  <a:pt x="114320" y="53859"/>
                </a:cubicBezTo>
                <a:cubicBezTo>
                  <a:pt x="146509" y="-544"/>
                  <a:pt x="378668" y="-15341"/>
                  <a:pt x="433071" y="16849"/>
                </a:cubicBezTo>
                <a:close/>
              </a:path>
            </a:pathLst>
          </a:custGeom>
          <a:solidFill>
            <a:srgbClr val="F0482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3861E-4EF9-7A52-A786-EEB7E4DF4E7D}"/>
              </a:ext>
            </a:extLst>
          </p:cNvPr>
          <p:cNvSpPr txBox="1"/>
          <p:nvPr/>
        </p:nvSpPr>
        <p:spPr>
          <a:xfrm>
            <a:off x="3654098" y="5462574"/>
            <a:ext cx="28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n-US" b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ref</a:t>
            </a:r>
            <a:r>
              <a:rPr lang="en-US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n-US" b="1" i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pauli</a:t>
            </a:r>
            <a:r>
              <a:rPr lang="en-US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</a:t>
            </a:r>
            <a:r>
              <a:rPr lang="en-US" b="1" i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elstat</a:t>
            </a:r>
            <a:endParaRPr lang="en-AT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7B9441-358E-AE21-1473-457CBEEA166D}"/>
              </a:ext>
            </a:extLst>
          </p:cNvPr>
          <p:cNvSpPr/>
          <p:nvPr/>
        </p:nvSpPr>
        <p:spPr>
          <a:xfrm>
            <a:off x="5532278" y="4446480"/>
            <a:ext cx="688843" cy="53495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491708-636D-A8C9-3DBD-4D79B1CDC11B}"/>
              </a:ext>
            </a:extLst>
          </p:cNvPr>
          <p:cNvSpPr/>
          <p:nvPr/>
        </p:nvSpPr>
        <p:spPr>
          <a:xfrm rot="19763291">
            <a:off x="6760052" y="4421921"/>
            <a:ext cx="944001" cy="713141"/>
          </a:xfrm>
          <a:custGeom>
            <a:avLst/>
            <a:gdLst>
              <a:gd name="connsiteX0" fmla="*/ 788727 w 1156369"/>
              <a:gd name="connsiteY0" fmla="*/ 101329 h 1102662"/>
              <a:gd name="connsiteX1" fmla="*/ 992051 w 1156369"/>
              <a:gd name="connsiteY1" fmla="*/ 339434 h 1102662"/>
              <a:gd name="connsiteX2" fmla="*/ 872572 w 1156369"/>
              <a:gd name="connsiteY2" fmla="*/ 444224 h 1102662"/>
              <a:gd name="connsiteX3" fmla="*/ 841560 w 1156369"/>
              <a:gd name="connsiteY3" fmla="*/ 446593 h 1102662"/>
              <a:gd name="connsiteX4" fmla="*/ 858967 w 1156369"/>
              <a:gd name="connsiteY4" fmla="*/ 447834 h 1102662"/>
              <a:gd name="connsiteX5" fmla="*/ 1088420 w 1156369"/>
              <a:gd name="connsiteY5" fmla="*/ 436955 h 1102662"/>
              <a:gd name="connsiteX6" fmla="*/ 1143704 w 1156369"/>
              <a:gd name="connsiteY6" fmla="*/ 652460 h 1102662"/>
              <a:gd name="connsiteX7" fmla="*/ 910577 w 1156369"/>
              <a:gd name="connsiteY7" fmla="*/ 1046471 h 1102662"/>
              <a:gd name="connsiteX8" fmla="*/ 753787 w 1156369"/>
              <a:gd name="connsiteY8" fmla="*/ 1086693 h 1102662"/>
              <a:gd name="connsiteX9" fmla="*/ 196190 w 1156369"/>
              <a:gd name="connsiteY9" fmla="*/ 756776 h 1102662"/>
              <a:gd name="connsiteX10" fmla="*/ 11774 w 1156369"/>
              <a:gd name="connsiteY10" fmla="*/ 578789 h 1102662"/>
              <a:gd name="connsiteX11" fmla="*/ 122996 w 1156369"/>
              <a:gd name="connsiteY11" fmla="*/ 459344 h 1102662"/>
              <a:gd name="connsiteX12" fmla="*/ 163938 w 1156369"/>
              <a:gd name="connsiteY12" fmla="*/ 447263 h 1102662"/>
              <a:gd name="connsiteX13" fmla="*/ 108350 w 1156369"/>
              <a:gd name="connsiteY13" fmla="*/ 444085 h 1102662"/>
              <a:gd name="connsiteX14" fmla="*/ 16 w 1156369"/>
              <a:gd name="connsiteY14" fmla="*/ 396475 h 1102662"/>
              <a:gd name="connsiteX15" fmla="*/ 461399 w 1156369"/>
              <a:gd name="connsiteY15" fmla="*/ 370 h 1102662"/>
              <a:gd name="connsiteX16" fmla="*/ 788727 w 1156369"/>
              <a:gd name="connsiteY16" fmla="*/ 101329 h 110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56369" h="1102662">
                <a:moveTo>
                  <a:pt x="788727" y="101329"/>
                </a:moveTo>
                <a:cubicBezTo>
                  <a:pt x="900723" y="165614"/>
                  <a:pt x="992051" y="252756"/>
                  <a:pt x="992051" y="339434"/>
                </a:cubicBezTo>
                <a:cubicBezTo>
                  <a:pt x="992052" y="404442"/>
                  <a:pt x="942824" y="433186"/>
                  <a:pt x="872572" y="444224"/>
                </a:cubicBezTo>
                <a:lnTo>
                  <a:pt x="841560" y="446593"/>
                </a:lnTo>
                <a:lnTo>
                  <a:pt x="858967" y="447834"/>
                </a:lnTo>
                <a:cubicBezTo>
                  <a:pt x="933723" y="451025"/>
                  <a:pt x="1009064" y="449720"/>
                  <a:pt x="1088420" y="436955"/>
                </a:cubicBezTo>
                <a:cubicBezTo>
                  <a:pt x="1142823" y="469144"/>
                  <a:pt x="1175893" y="598057"/>
                  <a:pt x="1143704" y="652460"/>
                </a:cubicBezTo>
                <a:lnTo>
                  <a:pt x="910577" y="1046471"/>
                </a:lnTo>
                <a:cubicBezTo>
                  <a:pt x="878388" y="1100874"/>
                  <a:pt x="808191" y="1118883"/>
                  <a:pt x="753787" y="1086693"/>
                </a:cubicBezTo>
                <a:lnTo>
                  <a:pt x="196190" y="756776"/>
                </a:lnTo>
                <a:cubicBezTo>
                  <a:pt x="141787" y="724587"/>
                  <a:pt x="-20416" y="633192"/>
                  <a:pt x="11774" y="578789"/>
                </a:cubicBezTo>
                <a:cubicBezTo>
                  <a:pt x="50628" y="513121"/>
                  <a:pt x="81118" y="479301"/>
                  <a:pt x="122996" y="459344"/>
                </a:cubicBezTo>
                <a:lnTo>
                  <a:pt x="163938" y="447263"/>
                </a:lnTo>
                <a:lnTo>
                  <a:pt x="108350" y="444085"/>
                </a:lnTo>
                <a:cubicBezTo>
                  <a:pt x="44985" y="437792"/>
                  <a:pt x="970" y="423813"/>
                  <a:pt x="16" y="396475"/>
                </a:cubicBezTo>
                <a:cubicBezTo>
                  <a:pt x="-2526" y="323575"/>
                  <a:pt x="296060" y="9876"/>
                  <a:pt x="461399" y="370"/>
                </a:cubicBezTo>
                <a:cubicBezTo>
                  <a:pt x="544068" y="-4383"/>
                  <a:pt x="676731" y="37043"/>
                  <a:pt x="788727" y="101329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1772D0-5412-09DE-43ED-162F55D5108A}"/>
              </a:ext>
            </a:extLst>
          </p:cNvPr>
          <p:cNvSpPr/>
          <p:nvPr/>
        </p:nvSpPr>
        <p:spPr>
          <a:xfrm>
            <a:off x="6586713" y="4372463"/>
            <a:ext cx="1159066" cy="7513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0EF52-6250-E18B-3F06-4917E4B9BE27}"/>
              </a:ext>
            </a:extLst>
          </p:cNvPr>
          <p:cNvSpPr txBox="1"/>
          <p:nvPr/>
        </p:nvSpPr>
        <p:spPr>
          <a:xfrm>
            <a:off x="5997991" y="3965344"/>
            <a:ext cx="381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n-US" b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ref</a:t>
            </a:r>
            <a:r>
              <a:rPr lang="en-US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n-US" b="1" i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pauli</a:t>
            </a:r>
            <a:r>
              <a:rPr lang="en-US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</a:t>
            </a:r>
            <a:r>
              <a:rPr lang="en-US" b="1" i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elstat</a:t>
            </a:r>
            <a:r>
              <a:rPr lang="en-US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+</a:t>
            </a:r>
            <a:r>
              <a:rPr lang="en-AT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∆</a:t>
            </a:r>
            <a:r>
              <a:rPr lang="en-US" b="1" i="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n-US" b="1" i="1" baseline="-25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oi</a:t>
            </a:r>
            <a:endParaRPr lang="en-AT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491C8-16AB-F8F0-E9E4-18EAC2BC3DF0}"/>
              </a:ext>
            </a:extLst>
          </p:cNvPr>
          <p:cNvSpPr/>
          <p:nvPr/>
        </p:nvSpPr>
        <p:spPr>
          <a:xfrm>
            <a:off x="3455049" y="3159739"/>
            <a:ext cx="1896673" cy="538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C465C-AC9C-8745-BA0E-17C7F6EC16AB}"/>
              </a:ext>
            </a:extLst>
          </p:cNvPr>
          <p:cNvSpPr/>
          <p:nvPr/>
        </p:nvSpPr>
        <p:spPr>
          <a:xfrm>
            <a:off x="5377252" y="3124389"/>
            <a:ext cx="1292536" cy="538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4870AA-F5F1-2959-AF76-E855F6804EFF}"/>
              </a:ext>
            </a:extLst>
          </p:cNvPr>
          <p:cNvSpPr/>
          <p:nvPr/>
        </p:nvSpPr>
        <p:spPr>
          <a:xfrm>
            <a:off x="6644257" y="3139322"/>
            <a:ext cx="1840523" cy="538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9442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015E3-70DF-8468-F535-1DE8BB79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AAF9-4125-074C-AE88-75C01C7B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in action: Catalysis in Diels-Alder reactions</a:t>
            </a:r>
            <a:endParaRPr lang="en-A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DD2053-1F87-4F7F-AEE4-45E1361D8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936024"/>
              </p:ext>
            </p:extLst>
          </p:nvPr>
        </p:nvGraphicFramePr>
        <p:xfrm>
          <a:off x="37878" y="4944139"/>
          <a:ext cx="9068241" cy="1828800"/>
        </p:xfrm>
        <a:graphic>
          <a:graphicData uri="http://schemas.openxmlformats.org/drawingml/2006/table">
            <a:tbl>
              <a:tblPr/>
              <a:tblGrid>
                <a:gridCol w="1295463">
                  <a:extLst>
                    <a:ext uri="{9D8B030D-6E8A-4147-A177-3AD203B41FA5}">
                      <a16:colId xmlns:a16="http://schemas.microsoft.com/office/drawing/2014/main" val="2190911201"/>
                    </a:ext>
                  </a:extLst>
                </a:gridCol>
                <a:gridCol w="1295463">
                  <a:extLst>
                    <a:ext uri="{9D8B030D-6E8A-4147-A177-3AD203B41FA5}">
                      <a16:colId xmlns:a16="http://schemas.microsoft.com/office/drawing/2014/main" val="2375270973"/>
                    </a:ext>
                  </a:extLst>
                </a:gridCol>
                <a:gridCol w="1295463">
                  <a:extLst>
                    <a:ext uri="{9D8B030D-6E8A-4147-A177-3AD203B41FA5}">
                      <a16:colId xmlns:a16="http://schemas.microsoft.com/office/drawing/2014/main" val="607126552"/>
                    </a:ext>
                  </a:extLst>
                </a:gridCol>
                <a:gridCol w="1295463">
                  <a:extLst>
                    <a:ext uri="{9D8B030D-6E8A-4147-A177-3AD203B41FA5}">
                      <a16:colId xmlns:a16="http://schemas.microsoft.com/office/drawing/2014/main" val="1903390335"/>
                    </a:ext>
                  </a:extLst>
                </a:gridCol>
                <a:gridCol w="1295463">
                  <a:extLst>
                    <a:ext uri="{9D8B030D-6E8A-4147-A177-3AD203B41FA5}">
                      <a16:colId xmlns:a16="http://schemas.microsoft.com/office/drawing/2014/main" val="1127428499"/>
                    </a:ext>
                  </a:extLst>
                </a:gridCol>
                <a:gridCol w="1295463">
                  <a:extLst>
                    <a:ext uri="{9D8B030D-6E8A-4147-A177-3AD203B41FA5}">
                      <a16:colId xmlns:a16="http://schemas.microsoft.com/office/drawing/2014/main" val="3786943469"/>
                    </a:ext>
                  </a:extLst>
                </a:gridCol>
                <a:gridCol w="1295463">
                  <a:extLst>
                    <a:ext uri="{9D8B030D-6E8A-4147-A177-3AD203B41FA5}">
                      <a16:colId xmlns:a16="http://schemas.microsoft.com/office/drawing/2014/main" val="3641342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l-GR" dirty="0">
                          <a:effectLst/>
                        </a:rPr>
                        <a:t>Δ</a:t>
                      </a:r>
                      <a:r>
                        <a:rPr lang="en-US" i="1" dirty="0">
                          <a:effectLst/>
                        </a:rPr>
                        <a:t>E</a:t>
                      </a:r>
                      <a:r>
                        <a:rPr lang="en-US" dirty="0">
                          <a:effectLst/>
                        </a:rPr>
                        <a:t>*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l-GR">
                          <a:effectLst/>
                        </a:rPr>
                        <a:t>Δ</a:t>
                      </a:r>
                      <a:r>
                        <a:rPr lang="en-US" i="1">
                          <a:effectLst/>
                        </a:rPr>
                        <a:t>E</a:t>
                      </a:r>
                      <a:r>
                        <a:rPr lang="en-US" baseline="-25000">
                          <a:effectLst/>
                        </a:rPr>
                        <a:t>strain</a:t>
                      </a:r>
                      <a:endParaRPr lang="en-US">
                        <a:effectLst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l-GR">
                          <a:effectLst/>
                        </a:rPr>
                        <a:t>Δ</a:t>
                      </a:r>
                      <a:r>
                        <a:rPr lang="en-US" i="1">
                          <a:effectLst/>
                        </a:rPr>
                        <a:t>E</a:t>
                      </a:r>
                      <a:r>
                        <a:rPr lang="en-US" baseline="-25000">
                          <a:effectLst/>
                        </a:rPr>
                        <a:t>int</a:t>
                      </a:r>
                      <a:endParaRPr lang="en-US">
                        <a:effectLst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l-GR">
                          <a:effectLst/>
                        </a:rPr>
                        <a:t>Δ</a:t>
                      </a:r>
                      <a:r>
                        <a:rPr lang="en-US" i="1">
                          <a:effectLst/>
                        </a:rPr>
                        <a:t>V</a:t>
                      </a:r>
                      <a:r>
                        <a:rPr lang="en-US" baseline="-25000">
                          <a:effectLst/>
                        </a:rPr>
                        <a:t>elstat</a:t>
                      </a:r>
                      <a:endParaRPr lang="en-US">
                        <a:effectLst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l-GR" b="1" dirty="0">
                          <a:effectLst/>
                        </a:rPr>
                        <a:t>Δ</a:t>
                      </a:r>
                      <a:r>
                        <a:rPr lang="en-US" b="1" i="1" dirty="0" err="1">
                          <a:effectLst/>
                        </a:rPr>
                        <a:t>E</a:t>
                      </a:r>
                      <a:r>
                        <a:rPr lang="en-US" b="1" baseline="-25000" dirty="0" err="1">
                          <a:effectLst/>
                        </a:rPr>
                        <a:t>Pauli</a:t>
                      </a:r>
                      <a:endParaRPr lang="en-US" b="1" dirty="0">
                        <a:effectLst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l-GR" dirty="0">
                          <a:effectLst/>
                        </a:rPr>
                        <a:t>Δ</a:t>
                      </a:r>
                      <a:r>
                        <a:rPr lang="en-US" i="1" dirty="0" err="1">
                          <a:effectLst/>
                        </a:rPr>
                        <a:t>E</a:t>
                      </a:r>
                      <a:r>
                        <a:rPr lang="en-US" baseline="-25000" dirty="0" err="1">
                          <a:effectLst/>
                        </a:rPr>
                        <a:t>oi</a:t>
                      </a:r>
                      <a:endParaRPr lang="en-US" dirty="0">
                        <a:effectLst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908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>
                          <a:effectLst/>
                        </a:rPr>
                        <a:t>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12.1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19.3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−7.2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−38.9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b="1" dirty="0"/>
                        <a:t>82.9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−51.5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16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>
                          <a:effectLst/>
                        </a:rPr>
                        <a:t>O–AlCl</a:t>
                      </a:r>
                      <a:r>
                        <a:rPr lang="en-US" b="1" baseline="-25000" dirty="0">
                          <a:effectLst/>
                        </a:rPr>
                        <a:t>3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1.5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14.9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−13.4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−34.5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b="1" dirty="0"/>
                        <a:t>73.5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−52.4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819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>
                          <a:effectLst/>
                        </a:rPr>
                        <a:t>O–Li</a:t>
                      </a:r>
                      <a:r>
                        <a:rPr lang="en-US" b="1" baseline="30000" dirty="0">
                          <a:effectLst/>
                        </a:rPr>
                        <a:t>+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−1.9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13.5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−15.4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/>
                        <a:t>−31.3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b="1" dirty="0"/>
                        <a:t>68.1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T" dirty="0"/>
                        <a:t>−52.2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76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A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A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A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A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A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AT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63082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26ACB06D-C059-F8BF-D905-BD133614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58" y="1899684"/>
            <a:ext cx="5363683" cy="24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6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7F98-3C11-3930-76E8-BF4A5A19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Symmetry-Adapted Perturbation Theory (SAPT)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4B49-17BC-5C9F-A3BA-F5597EE4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Perturbation-based decomposition built from first principles</a:t>
            </a:r>
          </a:p>
          <a:p>
            <a:r>
              <a:rPr lang="en-US" dirty="0"/>
              <a:t>Treats intermolecular interaction as perturbation of isolated monomers</a:t>
            </a:r>
          </a:p>
          <a:p>
            <a:r>
              <a:rPr lang="en-US" dirty="0"/>
              <a:t>Energy terms:</a:t>
            </a:r>
          </a:p>
          <a:p>
            <a:pPr lvl="1"/>
            <a:r>
              <a:rPr lang="en-US" dirty="0"/>
              <a:t>Electrostatics</a:t>
            </a:r>
          </a:p>
          <a:p>
            <a:pPr lvl="1"/>
            <a:r>
              <a:rPr lang="en-US" dirty="0"/>
              <a:t>Exchange (Pauli repulsion)</a:t>
            </a:r>
          </a:p>
          <a:p>
            <a:pPr lvl="1"/>
            <a:r>
              <a:rPr lang="en-US" dirty="0"/>
              <a:t>Induction</a:t>
            </a:r>
          </a:p>
          <a:p>
            <a:pPr lvl="1"/>
            <a:r>
              <a:rPr lang="en-US" dirty="0"/>
              <a:t>Dispersion</a:t>
            </a:r>
          </a:p>
          <a:p>
            <a:r>
              <a:rPr lang="en-US" dirty="0"/>
              <a:t>Widely used for noncovalent interactions and benchmarking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0375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D8375-75E7-C0A9-C965-0AD9D836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BE82-966D-05B2-1FDD-18C63B8E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ALMO-EDA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B8-2ADF-6FDF-50DF-CC83810AD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Uses </a:t>
            </a:r>
            <a:r>
              <a:rPr lang="en-US" b="1" dirty="0"/>
              <a:t>Absolutely Localized Molecular Orbitals</a:t>
            </a:r>
            <a:r>
              <a:rPr lang="en-US" dirty="0"/>
              <a:t> to define fragments</a:t>
            </a:r>
          </a:p>
          <a:p>
            <a:r>
              <a:rPr lang="en-US" dirty="0"/>
              <a:t>Sequentially “turns on” electronic relaxation steps:</a:t>
            </a:r>
          </a:p>
          <a:p>
            <a:pPr lvl="1"/>
            <a:r>
              <a:rPr lang="en-US" b="1" dirty="0"/>
              <a:t>Frozen interaction</a:t>
            </a:r>
            <a:endParaRPr lang="en-US" dirty="0"/>
          </a:p>
          <a:p>
            <a:pPr lvl="1"/>
            <a:r>
              <a:rPr lang="en-US" b="1" dirty="0"/>
              <a:t>Polarization</a:t>
            </a:r>
            <a:r>
              <a:rPr lang="en-US" dirty="0"/>
              <a:t> within fragments</a:t>
            </a:r>
          </a:p>
          <a:p>
            <a:pPr lvl="1"/>
            <a:r>
              <a:rPr lang="en-US" b="1" dirty="0"/>
              <a:t>Charge-transfer (delocalization)</a:t>
            </a:r>
            <a:endParaRPr lang="en-US" dirty="0"/>
          </a:p>
          <a:p>
            <a:r>
              <a:rPr lang="en-US" dirty="0"/>
              <a:t>Ensures </a:t>
            </a:r>
            <a:r>
              <a:rPr lang="en-US" b="1" dirty="0"/>
              <a:t>strict separation</a:t>
            </a:r>
            <a:r>
              <a:rPr lang="en-US" dirty="0"/>
              <a:t> of polarization and charge transfer</a:t>
            </a:r>
          </a:p>
          <a:p>
            <a:r>
              <a:rPr lang="en-US" dirty="0"/>
              <a:t>Implemented in </a:t>
            </a:r>
            <a:r>
              <a:rPr lang="en-US" b="1" dirty="0"/>
              <a:t>Q-Chem</a:t>
            </a:r>
            <a:r>
              <a:rPr lang="en-US" dirty="0"/>
              <a:t>, efficient for large systems</a:t>
            </a:r>
          </a:p>
          <a:p>
            <a:r>
              <a:rPr lang="en-US" dirty="0"/>
              <a:t>Ideal for studying </a:t>
            </a:r>
            <a:r>
              <a:rPr lang="en-US" b="1" dirty="0"/>
              <a:t>hydrogen bonding, donor–acceptor, and solvation effects</a:t>
            </a:r>
            <a:endParaRPr lang="en-US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22027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B7C2D-426A-F36A-E1A3-24342645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AF58-D74D-2821-2DC6-CC70B76C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1617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Orbitals</a:t>
            </a:r>
            <a:endParaRPr lang="en-AT" sz="5400" b="1" dirty="0"/>
          </a:p>
        </p:txBody>
      </p:sp>
    </p:spTree>
    <p:extLst>
      <p:ext uri="{BB962C8B-B14F-4D97-AF65-F5344CB8AC3E}">
        <p14:creationId xmlns:p14="http://schemas.microsoft.com/office/powerpoint/2010/main" val="409225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3D20-53C7-6BF9-B028-D51749359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Orbitals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514B9-EB4F-E4DA-E9E8-292002252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One-electron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dirty="0"/>
                  <a:t>obtained from</a:t>
                </a:r>
              </a:p>
              <a:p>
                <a:pPr lvl="1"/>
                <a:r>
                  <a:rPr lang="en-US" dirty="0"/>
                  <a:t>Schrödinger equation (Hartree–Fock) or</a:t>
                </a:r>
              </a:p>
              <a:p>
                <a:pPr lvl="1"/>
                <a:r>
                  <a:rPr lang="en-US" dirty="0"/>
                  <a:t>Kohn–Sham equation (DFT)</a:t>
                </a:r>
              </a:p>
              <a:p>
                <a:r>
                  <a:rPr lang="en-US" dirty="0"/>
                  <a:t>Each orbital describes a spatial electron distribution;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= </a:t>
                </a:r>
                <a:r>
                  <a:rPr lang="en-US" dirty="0"/>
                  <a:t>probability density</a:t>
                </a:r>
              </a:p>
              <a:p>
                <a:r>
                  <a:rPr lang="en-US" dirty="0"/>
                  <a:t>Canonical orbitals are </a:t>
                </a:r>
                <a:r>
                  <a:rPr lang="en-US" b="1" dirty="0"/>
                  <a:t>orthogonal</a:t>
                </a:r>
                <a:r>
                  <a:rPr lang="en-US" dirty="0"/>
                  <a:t> and usually </a:t>
                </a:r>
                <a:r>
                  <a:rPr lang="en-US" b="1" dirty="0"/>
                  <a:t>delocalized</a:t>
                </a:r>
              </a:p>
              <a:p>
                <a:r>
                  <a:rPr lang="en-US" dirty="0"/>
                  <a:t>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ordered from lowest (core) to highest (virtual)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514B9-EB4F-E4DA-E9E8-292002252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76D3-44F8-1D1C-C63D-BE34EF820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69EC-C53B-FC42-6D5D-348F18B5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Orbitals used for?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22CB-CA97-59C8-EA1A-46D72B989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Approximate excitation energies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E ≈ </a:t>
            </a:r>
            <a:r>
              <a:rPr lang="el-GR" dirty="0"/>
              <a:t>ε</a:t>
            </a:r>
            <a:r>
              <a:rPr lang="en-US" sz="3000" baseline="-25000" dirty="0"/>
              <a:t>LUMO</a:t>
            </a:r>
            <a:r>
              <a:rPr lang="en-US" dirty="0"/>
              <a:t> − </a:t>
            </a:r>
            <a:r>
              <a:rPr lang="el-GR" dirty="0"/>
              <a:t>ε</a:t>
            </a:r>
            <a:r>
              <a:rPr lang="en-US" baseline="-25000" dirty="0"/>
              <a:t>HOMO</a:t>
            </a:r>
          </a:p>
          <a:p>
            <a:r>
              <a:rPr lang="en-US" dirty="0"/>
              <a:t>Useful for interpreting photochemistry, donor–acceptor systems, π – π* transitions </a:t>
            </a:r>
          </a:p>
          <a:p>
            <a:r>
              <a:rPr lang="en-US" dirty="0"/>
              <a:t>Predicting reactivity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Frontier Molecular Orbital (FMO) theory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9035DA-4692-286F-FCA1-5214B3A9F607}"/>
              </a:ext>
            </a:extLst>
          </p:cNvPr>
          <p:cNvGrpSpPr/>
          <p:nvPr/>
        </p:nvGrpSpPr>
        <p:grpSpPr>
          <a:xfrm>
            <a:off x="205961" y="3485679"/>
            <a:ext cx="8398165" cy="3372321"/>
            <a:chOff x="205961" y="3485679"/>
            <a:chExt cx="8398165" cy="33723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79DA83-9C7A-6C68-94A9-870B43DF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173" y="3485679"/>
              <a:ext cx="4143953" cy="33723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4697E2-6253-6497-764F-BFB30BF6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961" y="4589755"/>
              <a:ext cx="4165436" cy="1425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B93763-1B8E-1CAD-A833-C82E8CC1EB53}"/>
                </a:ext>
              </a:extLst>
            </p:cNvPr>
            <p:cNvSpPr txBox="1"/>
            <p:nvPr/>
          </p:nvSpPr>
          <p:spPr>
            <a:xfrm>
              <a:off x="6176222" y="4735033"/>
              <a:ext cx="817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LUMO</a:t>
              </a:r>
              <a:endParaRPr lang="en-AT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FDA18A-410B-03C3-8B4D-50FCD8DEFEFD}"/>
                </a:ext>
              </a:extLst>
            </p:cNvPr>
            <p:cNvSpPr txBox="1"/>
            <p:nvPr/>
          </p:nvSpPr>
          <p:spPr>
            <a:xfrm>
              <a:off x="6176223" y="639508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HOMO</a:t>
              </a:r>
              <a:endParaRPr lang="en-A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58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85D9-4BF2-9726-6648-41CE5F67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7F24-79ED-0914-422D-0EA4BDC6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FMO Theory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1632C-4BBE-41DB-A068-070147C6D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 by </a:t>
            </a:r>
            <a:r>
              <a:rPr lang="en-US" b="1" dirty="0"/>
              <a:t>Kenichi Fukui</a:t>
            </a:r>
            <a:r>
              <a:rPr lang="en-US" dirty="0"/>
              <a:t> (Nobel Prize 1981, with Roald Hoffmann)</a:t>
            </a:r>
          </a:p>
          <a:p>
            <a:r>
              <a:rPr lang="en-US" dirty="0"/>
              <a:t>Key idea: </a:t>
            </a:r>
            <a:r>
              <a:rPr lang="en-US" i="1" dirty="0"/>
              <a:t>Only the outermost occupied and unoccupied orbitals, HOMO and LUMO, control chemical reactivity</a:t>
            </a:r>
          </a:p>
          <a:p>
            <a:r>
              <a:rPr lang="en-US" b="1" dirty="0"/>
              <a:t>Interactions between HOMO (donor)</a:t>
            </a:r>
            <a:r>
              <a:rPr lang="en-US" dirty="0"/>
              <a:t> and </a:t>
            </a:r>
            <a:r>
              <a:rPr lang="en-US" b="1" dirty="0"/>
              <a:t>LUMO (acceptor)</a:t>
            </a:r>
            <a:r>
              <a:rPr lang="en-US" dirty="0"/>
              <a:t> determine reaction feasibility and selectivity</a:t>
            </a:r>
            <a:endParaRPr lang="en-US" i="1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26014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60741-367C-D441-E197-5D8C0D9B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0EE-9AAF-15A3-B761-144DC151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FMO Theory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CA1F-97CC-A0ED-8456-C43C730A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Reactivity governed by:</a:t>
            </a:r>
          </a:p>
          <a:p>
            <a:pPr lvl="1"/>
            <a:r>
              <a:rPr lang="en-US" b="1" dirty="0"/>
              <a:t>Energy gap</a:t>
            </a:r>
            <a:r>
              <a:rPr lang="en-US" dirty="0"/>
              <a:t> (</a:t>
            </a:r>
            <a:r>
              <a:rPr lang="el-GR" dirty="0"/>
              <a:t>Δ</a:t>
            </a:r>
            <a:r>
              <a:rPr lang="en-US" dirty="0"/>
              <a:t>E = </a:t>
            </a:r>
            <a:r>
              <a:rPr lang="el-GR" dirty="0"/>
              <a:t>ε</a:t>
            </a:r>
            <a:r>
              <a:rPr lang="en-US" baseline="-25000" dirty="0"/>
              <a:t>LUMO</a:t>
            </a:r>
            <a:r>
              <a:rPr lang="en-US" dirty="0"/>
              <a:t> – </a:t>
            </a:r>
            <a:r>
              <a:rPr lang="el-GR" dirty="0"/>
              <a:t>ε</a:t>
            </a:r>
            <a:r>
              <a:rPr lang="en-US" baseline="-25000" dirty="0"/>
              <a:t>HOMO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Orbital symmetry and overlap</a:t>
            </a:r>
            <a:endParaRPr lang="en-US" i="1" dirty="0"/>
          </a:p>
          <a:p>
            <a:r>
              <a:rPr lang="en-US" dirty="0"/>
              <a:t>Explains outcomes of pericyclic reactions, donor–acceptor chemistry, and charge transfer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1340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4045-A7C0-B645-0D70-BD61D7059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374A7F5-AB8D-6C49-AABF-1D9E2978B0BB}"/>
              </a:ext>
            </a:extLst>
          </p:cNvPr>
          <p:cNvCxnSpPr>
            <a:cxnSpLocks/>
          </p:cNvCxnSpPr>
          <p:nvPr/>
        </p:nvCxnSpPr>
        <p:spPr>
          <a:xfrm>
            <a:off x="6189459" y="4988560"/>
            <a:ext cx="155956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3CEF86-123E-EB9D-872C-88A5A790171F}"/>
              </a:ext>
            </a:extLst>
          </p:cNvPr>
          <p:cNvCxnSpPr>
            <a:cxnSpLocks/>
          </p:cNvCxnSpPr>
          <p:nvPr/>
        </p:nvCxnSpPr>
        <p:spPr>
          <a:xfrm>
            <a:off x="6189459" y="4551680"/>
            <a:ext cx="55880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45549-17E6-A4C4-D39B-3D2D4194B47C}"/>
              </a:ext>
            </a:extLst>
          </p:cNvPr>
          <p:cNvCxnSpPr>
            <a:cxnSpLocks/>
          </p:cNvCxnSpPr>
          <p:nvPr/>
        </p:nvCxnSpPr>
        <p:spPr>
          <a:xfrm>
            <a:off x="2656840" y="5262880"/>
            <a:ext cx="55880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0FAF72-88F3-A878-804C-E45044DA2A22}"/>
              </a:ext>
            </a:extLst>
          </p:cNvPr>
          <p:cNvCxnSpPr>
            <a:cxnSpLocks/>
          </p:cNvCxnSpPr>
          <p:nvPr/>
        </p:nvCxnSpPr>
        <p:spPr>
          <a:xfrm>
            <a:off x="2656840" y="4196080"/>
            <a:ext cx="55880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E93871-1F9E-B433-7631-699955C6B510}"/>
              </a:ext>
            </a:extLst>
          </p:cNvPr>
          <p:cNvCxnSpPr>
            <a:cxnSpLocks/>
          </p:cNvCxnSpPr>
          <p:nvPr/>
        </p:nvCxnSpPr>
        <p:spPr>
          <a:xfrm>
            <a:off x="5085080" y="4485640"/>
            <a:ext cx="55880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167166-E7FE-AD7F-7B13-22351DF0309E}"/>
              </a:ext>
            </a:extLst>
          </p:cNvPr>
          <p:cNvCxnSpPr>
            <a:cxnSpLocks/>
          </p:cNvCxnSpPr>
          <p:nvPr/>
        </p:nvCxnSpPr>
        <p:spPr>
          <a:xfrm>
            <a:off x="4084320" y="5044440"/>
            <a:ext cx="1559560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968AD70-92A3-0725-94DA-C8901968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24733" cy="1325563"/>
          </a:xfrm>
        </p:spPr>
        <p:txBody>
          <a:bodyPr/>
          <a:lstStyle/>
          <a:p>
            <a:r>
              <a:rPr lang="en-US" dirty="0"/>
              <a:t>FMO Theory: Diels</a:t>
            </a:r>
            <a:r>
              <a:rPr lang="en-AT" dirty="0"/>
              <a:t>–</a:t>
            </a:r>
            <a:r>
              <a:rPr lang="en-US" dirty="0"/>
              <a:t>Alder Reaction</a:t>
            </a:r>
            <a:endParaRPr lang="en-AT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05A580-F60D-C56F-D4A1-EC623AD89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008346"/>
              </p:ext>
            </p:extLst>
          </p:nvPr>
        </p:nvGraphicFramePr>
        <p:xfrm>
          <a:off x="1431520" y="1690689"/>
          <a:ext cx="6123795" cy="1412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394253" imgH="783231" progId="ChemDraw.Document.6.0">
                  <p:embed/>
                </p:oleObj>
              </mc:Choice>
              <mc:Fallback>
                <p:oleObj name="CS ChemDraw Drawing" r:id="rId2" imgW="3394253" imgH="78323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31520" y="1690689"/>
                        <a:ext cx="6123795" cy="1412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41B45-8491-38D9-6A6C-EA3E153684AC}"/>
              </a:ext>
            </a:extLst>
          </p:cNvPr>
          <p:cNvCxnSpPr/>
          <p:nvPr/>
        </p:nvCxnSpPr>
        <p:spPr>
          <a:xfrm>
            <a:off x="1353300" y="4739640"/>
            <a:ext cx="6437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31068D-AA32-6878-1A4E-BE92C4E31042}"/>
              </a:ext>
            </a:extLst>
          </p:cNvPr>
          <p:cNvCxnSpPr>
            <a:cxnSpLocks/>
          </p:cNvCxnSpPr>
          <p:nvPr/>
        </p:nvCxnSpPr>
        <p:spPr>
          <a:xfrm>
            <a:off x="1470140" y="526288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1BB9DD-2C99-9F40-C39E-0F005A4E64D6}"/>
              </a:ext>
            </a:extLst>
          </p:cNvPr>
          <p:cNvCxnSpPr>
            <a:cxnSpLocks/>
          </p:cNvCxnSpPr>
          <p:nvPr/>
        </p:nvCxnSpPr>
        <p:spPr>
          <a:xfrm>
            <a:off x="1470140" y="419608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CD6B7F-A0DB-D2E6-6A59-DF37E86BE22F}"/>
              </a:ext>
            </a:extLst>
          </p:cNvPr>
          <p:cNvCxnSpPr>
            <a:cxnSpLocks/>
          </p:cNvCxnSpPr>
          <p:nvPr/>
        </p:nvCxnSpPr>
        <p:spPr>
          <a:xfrm>
            <a:off x="2404860" y="419608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E4C4F2-510A-1DC9-49A9-21B029631A73}"/>
              </a:ext>
            </a:extLst>
          </p:cNvPr>
          <p:cNvCxnSpPr>
            <a:cxnSpLocks/>
          </p:cNvCxnSpPr>
          <p:nvPr/>
        </p:nvCxnSpPr>
        <p:spPr>
          <a:xfrm>
            <a:off x="2404860" y="526288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0F4B77-BF3B-3D8B-4B11-DF3ADAE05D1D}"/>
              </a:ext>
            </a:extLst>
          </p:cNvPr>
          <p:cNvCxnSpPr>
            <a:cxnSpLocks/>
          </p:cNvCxnSpPr>
          <p:nvPr/>
        </p:nvCxnSpPr>
        <p:spPr>
          <a:xfrm>
            <a:off x="1813560" y="4196080"/>
            <a:ext cx="591300" cy="10668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AB876-20D8-5A8D-483D-0139440C3B83}"/>
              </a:ext>
            </a:extLst>
          </p:cNvPr>
          <p:cNvCxnSpPr>
            <a:cxnSpLocks/>
          </p:cNvCxnSpPr>
          <p:nvPr/>
        </p:nvCxnSpPr>
        <p:spPr>
          <a:xfrm flipV="1">
            <a:off x="1813560" y="4196080"/>
            <a:ext cx="591300" cy="1066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9C111-3079-DCD0-5E3F-35AEE47F5FD2}"/>
              </a:ext>
            </a:extLst>
          </p:cNvPr>
          <p:cNvCxnSpPr/>
          <p:nvPr/>
        </p:nvCxnSpPr>
        <p:spPr>
          <a:xfrm flipV="1">
            <a:off x="1564640" y="505968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F22E7A-1A4B-4355-AA7B-BCD3E1F18642}"/>
              </a:ext>
            </a:extLst>
          </p:cNvPr>
          <p:cNvCxnSpPr>
            <a:cxnSpLocks/>
          </p:cNvCxnSpPr>
          <p:nvPr/>
        </p:nvCxnSpPr>
        <p:spPr>
          <a:xfrm>
            <a:off x="1711960" y="505968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7FD30C-7FF0-4EE8-1DD5-C1095935B7AE}"/>
              </a:ext>
            </a:extLst>
          </p:cNvPr>
          <p:cNvCxnSpPr/>
          <p:nvPr/>
        </p:nvCxnSpPr>
        <p:spPr>
          <a:xfrm flipV="1">
            <a:off x="2509520" y="505968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1B711D-BEF2-E4B9-406F-BB2789BE4361}"/>
              </a:ext>
            </a:extLst>
          </p:cNvPr>
          <p:cNvCxnSpPr>
            <a:cxnSpLocks/>
          </p:cNvCxnSpPr>
          <p:nvPr/>
        </p:nvCxnSpPr>
        <p:spPr>
          <a:xfrm>
            <a:off x="2656840" y="505968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A430CC-4231-B7D0-4DAE-56ACD40F6730}"/>
              </a:ext>
            </a:extLst>
          </p:cNvPr>
          <p:cNvCxnSpPr>
            <a:cxnSpLocks/>
          </p:cNvCxnSpPr>
          <p:nvPr/>
        </p:nvCxnSpPr>
        <p:spPr>
          <a:xfrm>
            <a:off x="3974580" y="504444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E846F1-BB8F-6E2E-1963-A01AF596472A}"/>
              </a:ext>
            </a:extLst>
          </p:cNvPr>
          <p:cNvCxnSpPr>
            <a:cxnSpLocks/>
          </p:cNvCxnSpPr>
          <p:nvPr/>
        </p:nvCxnSpPr>
        <p:spPr>
          <a:xfrm>
            <a:off x="3974580" y="397764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F9635F-D269-5FD7-CDE8-C7FA8C016594}"/>
              </a:ext>
            </a:extLst>
          </p:cNvPr>
          <p:cNvCxnSpPr>
            <a:cxnSpLocks/>
          </p:cNvCxnSpPr>
          <p:nvPr/>
        </p:nvCxnSpPr>
        <p:spPr>
          <a:xfrm>
            <a:off x="4909300" y="448564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ED96C2-B870-E0DF-4FF6-8D76C2436371}"/>
              </a:ext>
            </a:extLst>
          </p:cNvPr>
          <p:cNvCxnSpPr>
            <a:cxnSpLocks/>
          </p:cNvCxnSpPr>
          <p:nvPr/>
        </p:nvCxnSpPr>
        <p:spPr>
          <a:xfrm>
            <a:off x="4909300" y="555244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2CDB6A-6915-1A68-BB54-5AC9C34D0A04}"/>
              </a:ext>
            </a:extLst>
          </p:cNvPr>
          <p:cNvCxnSpPr>
            <a:cxnSpLocks/>
          </p:cNvCxnSpPr>
          <p:nvPr/>
        </p:nvCxnSpPr>
        <p:spPr>
          <a:xfrm>
            <a:off x="4315460" y="3977640"/>
            <a:ext cx="593840" cy="15748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7F0B96-B542-4DA0-5AD3-3D9612F276DD}"/>
              </a:ext>
            </a:extLst>
          </p:cNvPr>
          <p:cNvCxnSpPr>
            <a:cxnSpLocks/>
          </p:cNvCxnSpPr>
          <p:nvPr/>
        </p:nvCxnSpPr>
        <p:spPr>
          <a:xfrm flipV="1">
            <a:off x="4315460" y="4485640"/>
            <a:ext cx="593840" cy="55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41040F-098E-CB67-4F0D-67D7B83775BB}"/>
              </a:ext>
            </a:extLst>
          </p:cNvPr>
          <p:cNvCxnSpPr/>
          <p:nvPr/>
        </p:nvCxnSpPr>
        <p:spPr>
          <a:xfrm flipV="1">
            <a:off x="4069080" y="484124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C86BF6-D159-5CA0-8A94-2C4C1B2271B2}"/>
              </a:ext>
            </a:extLst>
          </p:cNvPr>
          <p:cNvCxnSpPr>
            <a:cxnSpLocks/>
          </p:cNvCxnSpPr>
          <p:nvPr/>
        </p:nvCxnSpPr>
        <p:spPr>
          <a:xfrm>
            <a:off x="4216400" y="484124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FF26B9-3EB6-0EF8-D964-B937A40C4D52}"/>
              </a:ext>
            </a:extLst>
          </p:cNvPr>
          <p:cNvCxnSpPr/>
          <p:nvPr/>
        </p:nvCxnSpPr>
        <p:spPr>
          <a:xfrm flipV="1">
            <a:off x="5013960" y="534924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34ECFA-7A5A-F569-BBC9-9536F60324F2}"/>
              </a:ext>
            </a:extLst>
          </p:cNvPr>
          <p:cNvCxnSpPr>
            <a:cxnSpLocks/>
          </p:cNvCxnSpPr>
          <p:nvPr/>
        </p:nvCxnSpPr>
        <p:spPr>
          <a:xfrm>
            <a:off x="5161280" y="534924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82C2F-E6B2-7AFC-1930-BA949A740B8C}"/>
              </a:ext>
            </a:extLst>
          </p:cNvPr>
          <p:cNvCxnSpPr>
            <a:cxnSpLocks/>
          </p:cNvCxnSpPr>
          <p:nvPr/>
        </p:nvCxnSpPr>
        <p:spPr>
          <a:xfrm>
            <a:off x="6470879" y="561848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AED998-D240-5EB0-3C52-4D7912A19C6E}"/>
              </a:ext>
            </a:extLst>
          </p:cNvPr>
          <p:cNvCxnSpPr>
            <a:cxnSpLocks/>
          </p:cNvCxnSpPr>
          <p:nvPr/>
        </p:nvCxnSpPr>
        <p:spPr>
          <a:xfrm>
            <a:off x="6470879" y="455168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09C305-18BB-DFCE-0104-75E026169913}"/>
              </a:ext>
            </a:extLst>
          </p:cNvPr>
          <p:cNvCxnSpPr>
            <a:cxnSpLocks/>
          </p:cNvCxnSpPr>
          <p:nvPr/>
        </p:nvCxnSpPr>
        <p:spPr>
          <a:xfrm>
            <a:off x="7405599" y="392176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C11352-389A-30FA-B624-0786FFB3B1BD}"/>
              </a:ext>
            </a:extLst>
          </p:cNvPr>
          <p:cNvCxnSpPr>
            <a:cxnSpLocks/>
          </p:cNvCxnSpPr>
          <p:nvPr/>
        </p:nvCxnSpPr>
        <p:spPr>
          <a:xfrm>
            <a:off x="7405599" y="4988560"/>
            <a:ext cx="34342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F6C9A3-1818-E418-406A-ABD019B74449}"/>
              </a:ext>
            </a:extLst>
          </p:cNvPr>
          <p:cNvCxnSpPr>
            <a:cxnSpLocks/>
          </p:cNvCxnSpPr>
          <p:nvPr/>
        </p:nvCxnSpPr>
        <p:spPr>
          <a:xfrm>
            <a:off x="6814299" y="4551680"/>
            <a:ext cx="604521" cy="4368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D359B9-EF04-5A6C-99E5-2F2DD0DE54A3}"/>
              </a:ext>
            </a:extLst>
          </p:cNvPr>
          <p:cNvCxnSpPr>
            <a:cxnSpLocks/>
          </p:cNvCxnSpPr>
          <p:nvPr/>
        </p:nvCxnSpPr>
        <p:spPr>
          <a:xfrm flipV="1">
            <a:off x="6814299" y="3921760"/>
            <a:ext cx="604521" cy="1696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627DD5-B235-5E7C-45EA-E4C7C86AC71D}"/>
              </a:ext>
            </a:extLst>
          </p:cNvPr>
          <p:cNvCxnSpPr/>
          <p:nvPr/>
        </p:nvCxnSpPr>
        <p:spPr>
          <a:xfrm flipV="1">
            <a:off x="6565379" y="541528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F43DF3-E289-2E48-70B4-907A5CD6B19B}"/>
              </a:ext>
            </a:extLst>
          </p:cNvPr>
          <p:cNvCxnSpPr>
            <a:cxnSpLocks/>
          </p:cNvCxnSpPr>
          <p:nvPr/>
        </p:nvCxnSpPr>
        <p:spPr>
          <a:xfrm>
            <a:off x="6712699" y="541528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F34EF5-1FAC-6DF8-ED4C-215E3C9FA88D}"/>
              </a:ext>
            </a:extLst>
          </p:cNvPr>
          <p:cNvCxnSpPr/>
          <p:nvPr/>
        </p:nvCxnSpPr>
        <p:spPr>
          <a:xfrm flipV="1">
            <a:off x="7510259" y="478536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6094EE-1B29-C46E-ED89-63EBF30273CE}"/>
              </a:ext>
            </a:extLst>
          </p:cNvPr>
          <p:cNvCxnSpPr>
            <a:cxnSpLocks/>
          </p:cNvCxnSpPr>
          <p:nvPr/>
        </p:nvCxnSpPr>
        <p:spPr>
          <a:xfrm>
            <a:off x="7657579" y="4785360"/>
            <a:ext cx="0" cy="40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3408BEBE-438C-8FA1-3390-A1CD057DB8B6}"/>
              </a:ext>
            </a:extLst>
          </p:cNvPr>
          <p:cNvSpPr/>
          <p:nvPr/>
        </p:nvSpPr>
        <p:spPr>
          <a:xfrm>
            <a:off x="2909830" y="4257040"/>
            <a:ext cx="164580" cy="934715"/>
          </a:xfrm>
          <a:prstGeom prst="upDownArrow">
            <a:avLst>
              <a:gd name="adj1" fmla="val 37068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5" name="Arrow: Up-Down 64">
            <a:extLst>
              <a:ext uri="{FF2B5EF4-FFF2-40B4-BE49-F238E27FC236}">
                <a16:creationId xmlns:a16="http://schemas.microsoft.com/office/drawing/2014/main" id="{A495B313-5357-A254-84FB-80D6307B0DEF}"/>
              </a:ext>
            </a:extLst>
          </p:cNvPr>
          <p:cNvSpPr/>
          <p:nvPr/>
        </p:nvSpPr>
        <p:spPr>
          <a:xfrm>
            <a:off x="5370570" y="4551679"/>
            <a:ext cx="164580" cy="436881"/>
          </a:xfrm>
          <a:prstGeom prst="upDownArrow">
            <a:avLst>
              <a:gd name="adj1" fmla="val 37068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9CAB7184-147C-65C0-CD99-DFC921D63BAD}"/>
              </a:ext>
            </a:extLst>
          </p:cNvPr>
          <p:cNvSpPr/>
          <p:nvPr/>
        </p:nvSpPr>
        <p:spPr>
          <a:xfrm>
            <a:off x="6214860" y="4602480"/>
            <a:ext cx="164580" cy="345439"/>
          </a:xfrm>
          <a:prstGeom prst="upDownArrow">
            <a:avLst>
              <a:gd name="adj1" fmla="val 37068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7BACB2-77B7-5435-4FB4-BB1901680C92}"/>
              </a:ext>
            </a:extLst>
          </p:cNvPr>
          <p:cNvSpPr txBox="1"/>
          <p:nvPr/>
        </p:nvSpPr>
        <p:spPr>
          <a:xfrm>
            <a:off x="3002143" y="43499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C00000"/>
                </a:solidFill>
              </a:rPr>
              <a:t>Δ</a:t>
            </a:r>
            <a:r>
              <a:rPr lang="en-US" dirty="0">
                <a:solidFill>
                  <a:srgbClr val="C00000"/>
                </a:solidFill>
              </a:rPr>
              <a:t>E</a:t>
            </a:r>
            <a:endParaRPr lang="en-AT" dirty="0">
              <a:solidFill>
                <a:srgbClr val="C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15DD69-0920-5D7E-534F-950ADE1E52F0}"/>
              </a:ext>
            </a:extLst>
          </p:cNvPr>
          <p:cNvSpPr txBox="1"/>
          <p:nvPr/>
        </p:nvSpPr>
        <p:spPr>
          <a:xfrm>
            <a:off x="5465019" y="468526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C00000"/>
                </a:solidFill>
              </a:rPr>
              <a:t>Δ</a:t>
            </a:r>
            <a:r>
              <a:rPr lang="en-US" dirty="0">
                <a:solidFill>
                  <a:srgbClr val="C00000"/>
                </a:solidFill>
              </a:rPr>
              <a:t>E</a:t>
            </a:r>
            <a:endParaRPr lang="en-AT" dirty="0">
              <a:solidFill>
                <a:srgbClr val="C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4D42-7E87-F50F-9063-97A59EA1AF3E}"/>
              </a:ext>
            </a:extLst>
          </p:cNvPr>
          <p:cNvSpPr txBox="1"/>
          <p:nvPr/>
        </p:nvSpPr>
        <p:spPr>
          <a:xfrm>
            <a:off x="6314338" y="466645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C00000"/>
                </a:solidFill>
              </a:rPr>
              <a:t>Δ</a:t>
            </a:r>
            <a:r>
              <a:rPr lang="en-US" dirty="0">
                <a:solidFill>
                  <a:srgbClr val="C00000"/>
                </a:solidFill>
              </a:rPr>
              <a:t>E</a:t>
            </a:r>
            <a:endParaRPr lang="en-AT" dirty="0">
              <a:solidFill>
                <a:srgbClr val="C0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DBEC2DF-94A1-4528-2324-920905497583}"/>
              </a:ext>
            </a:extLst>
          </p:cNvPr>
          <p:cNvSpPr txBox="1"/>
          <p:nvPr/>
        </p:nvSpPr>
        <p:spPr>
          <a:xfrm>
            <a:off x="1761720" y="3495388"/>
            <a:ext cx="85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neutral</a:t>
            </a:r>
            <a:endParaRPr lang="en-AT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D8C132-D8A6-5FCB-6A36-D1F3D749F5CB}"/>
              </a:ext>
            </a:extLst>
          </p:cNvPr>
          <p:cNvSpPr txBox="1"/>
          <p:nvPr/>
        </p:nvSpPr>
        <p:spPr>
          <a:xfrm>
            <a:off x="3787113" y="3297663"/>
            <a:ext cx="1807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normal </a:t>
            </a:r>
          </a:p>
          <a:p>
            <a:pPr algn="ctr"/>
            <a:r>
              <a:rPr lang="en-US" sz="1600" b="1" dirty="0"/>
              <a:t>electron-demand</a:t>
            </a:r>
            <a:endParaRPr lang="en-AT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39673E-AC97-368A-E8F1-544497D169FE}"/>
              </a:ext>
            </a:extLst>
          </p:cNvPr>
          <p:cNvSpPr txBox="1"/>
          <p:nvPr/>
        </p:nvSpPr>
        <p:spPr>
          <a:xfrm>
            <a:off x="6240260" y="3297663"/>
            <a:ext cx="1807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inverse </a:t>
            </a:r>
          </a:p>
          <a:p>
            <a:pPr algn="ctr"/>
            <a:r>
              <a:rPr lang="en-US" sz="1600" b="1" dirty="0"/>
              <a:t>electron-demand</a:t>
            </a:r>
            <a:endParaRPr lang="en-AT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FC770D-79A4-834A-DBD0-217FBF4C54FE}"/>
              </a:ext>
            </a:extLst>
          </p:cNvPr>
          <p:cNvSpPr txBox="1"/>
          <p:nvPr/>
        </p:nvSpPr>
        <p:spPr>
          <a:xfrm>
            <a:off x="435034" y="482242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HOMO</a:t>
            </a:r>
            <a:endParaRPr lang="en-AT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BEBAFD-888D-D022-6790-E40D708344D2}"/>
              </a:ext>
            </a:extLst>
          </p:cNvPr>
          <p:cNvSpPr txBox="1"/>
          <p:nvPr/>
        </p:nvSpPr>
        <p:spPr>
          <a:xfrm>
            <a:off x="462405" y="4257040"/>
            <a:ext cx="8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LUMO</a:t>
            </a:r>
            <a:endParaRPr lang="en-AT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888CFB-1C94-0E29-FCDD-02E37789D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95050"/>
              </p:ext>
            </p:extLst>
          </p:nvPr>
        </p:nvGraphicFramePr>
        <p:xfrm>
          <a:off x="1454380" y="5956600"/>
          <a:ext cx="425725" cy="783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28423" imgH="420624" progId="ChemDraw.Document.6.0">
                  <p:embed/>
                </p:oleObj>
              </mc:Choice>
              <mc:Fallback>
                <p:oleObj name="CS ChemDraw Drawing" r:id="rId4" imgW="228423" imgH="42062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4380" y="5956600"/>
                        <a:ext cx="425725" cy="783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C38EFD-D8AC-0047-C7BB-E8267DE236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022951"/>
              </p:ext>
            </p:extLst>
          </p:nvPr>
        </p:nvGraphicFramePr>
        <p:xfrm>
          <a:off x="2562225" y="6145211"/>
          <a:ext cx="1666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8726" imgH="227023" progId="ChemDraw.Document.6.0">
                  <p:embed/>
                </p:oleObj>
              </mc:Choice>
              <mc:Fallback>
                <p:oleObj name="CS ChemDraw Drawing" r:id="rId6" imgW="88726" imgH="227023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6888CFB-1C94-0E29-FCDD-02E37789D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62225" y="6145211"/>
                        <a:ext cx="16668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F185573-F7A5-8B40-9FFD-ED3FFDC7E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626127"/>
              </p:ext>
            </p:extLst>
          </p:nvPr>
        </p:nvGraphicFramePr>
        <p:xfrm>
          <a:off x="4838700" y="5867399"/>
          <a:ext cx="649288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47354" imgH="376481" progId="ChemDraw.Document.6.0">
                  <p:embed/>
                </p:oleObj>
              </mc:Choice>
              <mc:Fallback>
                <p:oleObj name="CS ChemDraw Drawing" r:id="rId8" imgW="347354" imgH="3764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38700" y="5867399"/>
                        <a:ext cx="649288" cy="70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57D2CE6-B657-F9F5-CE4B-6B84A3ABD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396678"/>
              </p:ext>
            </p:extLst>
          </p:nvPr>
        </p:nvGraphicFramePr>
        <p:xfrm>
          <a:off x="7510259" y="5867399"/>
          <a:ext cx="6921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70637" imgH="376481" progId="ChemDraw.Document.6.0">
                  <p:embed/>
                </p:oleObj>
              </mc:Choice>
              <mc:Fallback>
                <p:oleObj name="CS ChemDraw Drawing" r:id="rId10" imgW="370637" imgH="3764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10259" y="5867399"/>
                        <a:ext cx="692150" cy="70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093E827-91CF-4F01-0A36-FBAAC9CA3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503266"/>
              </p:ext>
            </p:extLst>
          </p:nvPr>
        </p:nvGraphicFramePr>
        <p:xfrm>
          <a:off x="3590635" y="5625626"/>
          <a:ext cx="7985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29788" imgH="598459" progId="ChemDraw.Document.6.0">
                  <p:embed/>
                </p:oleObj>
              </mc:Choice>
              <mc:Fallback>
                <p:oleObj name="CS ChemDraw Drawing" r:id="rId12" imgW="429788" imgH="59845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90635" y="5625626"/>
                        <a:ext cx="798513" cy="111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68B4540-7105-7AFA-FF2E-E01357030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835776"/>
              </p:ext>
            </p:extLst>
          </p:nvPr>
        </p:nvGraphicFramePr>
        <p:xfrm>
          <a:off x="6377389" y="5957414"/>
          <a:ext cx="4984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68067" imgH="420624" progId="ChemDraw.Document.6.0">
                  <p:embed/>
                </p:oleObj>
              </mc:Choice>
              <mc:Fallback>
                <p:oleObj name="CS ChemDraw Drawing" r:id="rId14" imgW="268067" imgH="42062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77389" y="5957414"/>
                        <a:ext cx="49847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BE1B5-BAC8-78AE-BD62-B45E86A9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D29B3AA-FEBA-7EAF-4D39-2FFAB827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25" y="2589183"/>
            <a:ext cx="7102549" cy="290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molecule model of a chemical element&#10;&#10;AI-generated content may be incorrect.">
            <a:extLst>
              <a:ext uri="{FF2B5EF4-FFF2-40B4-BE49-F238E27FC236}">
                <a16:creationId xmlns:a16="http://schemas.microsoft.com/office/drawing/2014/main" id="{8CAC03F9-87BD-42E5-C042-AB0825A4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r="25390" b="11635"/>
          <a:stretch>
            <a:fillRect/>
          </a:stretch>
        </p:blipFill>
        <p:spPr>
          <a:xfrm>
            <a:off x="628650" y="558210"/>
            <a:ext cx="2257885" cy="2183218"/>
          </a:xfrm>
        </p:spPr>
      </p:pic>
      <p:pic>
        <p:nvPicPr>
          <p:cNvPr id="9" name="Picture 8" descr="A molecule model with grey balls&#10;&#10;AI-generated content may be incorrect.">
            <a:extLst>
              <a:ext uri="{FF2B5EF4-FFF2-40B4-BE49-F238E27FC236}">
                <a16:creationId xmlns:a16="http://schemas.microsoft.com/office/drawing/2014/main" id="{1B7C2494-C617-E6E3-062F-FCBAFF0869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20663" r="29224" b="17962"/>
          <a:stretch>
            <a:fillRect/>
          </a:stretch>
        </p:blipFill>
        <p:spPr>
          <a:xfrm>
            <a:off x="4714858" y="1341922"/>
            <a:ext cx="2257886" cy="17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77C1-9E49-C4B4-2E6F-265CBD410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712D-9EC5-9437-4733-DCCAD7D4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24733" cy="1325563"/>
          </a:xfrm>
        </p:spPr>
        <p:txBody>
          <a:bodyPr/>
          <a:lstStyle/>
          <a:p>
            <a:r>
              <a:rPr lang="en-US" dirty="0"/>
              <a:t>FMO Theory: Diels</a:t>
            </a:r>
            <a:r>
              <a:rPr lang="en-AT" dirty="0"/>
              <a:t>–</a:t>
            </a:r>
            <a:r>
              <a:rPr lang="en-US" dirty="0"/>
              <a:t>Alder Reaction</a:t>
            </a:r>
            <a:endParaRPr lang="en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281A1-F875-823B-FC56-A4DC9300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3" y="3649935"/>
            <a:ext cx="5954233" cy="26656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F0CA9C8-BAD6-E46B-B191-F807D08BAE89}"/>
              </a:ext>
            </a:extLst>
          </p:cNvPr>
          <p:cNvGrpSpPr/>
          <p:nvPr/>
        </p:nvGrpSpPr>
        <p:grpSpPr>
          <a:xfrm>
            <a:off x="1694120" y="1581347"/>
            <a:ext cx="5568659" cy="1847653"/>
            <a:chOff x="842963" y="1690689"/>
            <a:chExt cx="6972878" cy="2313566"/>
          </a:xfrm>
        </p:grpSpPr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A3EEAB52-14BF-832E-A876-2CA1FDDC61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3774589"/>
                </p:ext>
              </p:extLst>
            </p:nvPr>
          </p:nvGraphicFramePr>
          <p:xfrm>
            <a:off x="958117" y="1845534"/>
            <a:ext cx="6857724" cy="1540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4131159" imgH="927901" progId="ChemDraw.Document.6.0">
                    <p:embed/>
                  </p:oleObj>
                </mc:Choice>
                <mc:Fallback>
                  <p:oleObj name="CS ChemDraw Drawing" r:id="rId3" imgW="4131159" imgH="927901" progId="ChemDraw.Document.6.0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42DFCC83-12B6-985C-F489-82F1EF577E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117" y="1845534"/>
                          <a:ext cx="6857724" cy="1540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432DCA8-6B7E-5FAF-96EC-24EC5DF9F5EA}"/>
                </a:ext>
              </a:extLst>
            </p:cNvPr>
            <p:cNvSpPr/>
            <p:nvPr/>
          </p:nvSpPr>
          <p:spPr>
            <a:xfrm>
              <a:off x="842963" y="1690689"/>
              <a:ext cx="3933826" cy="1828801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71E892-F0E3-FA14-B801-850AD8346B1A}"/>
                </a:ext>
              </a:extLst>
            </p:cNvPr>
            <p:cNvSpPr txBox="1"/>
            <p:nvPr/>
          </p:nvSpPr>
          <p:spPr>
            <a:xfrm>
              <a:off x="1787880" y="3580330"/>
              <a:ext cx="2150138" cy="423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rate limiting step</a:t>
              </a:r>
              <a:endParaRPr lang="en-AT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8EE32C5-B710-D719-5CEF-312BDB8AF9F8}"/>
              </a:ext>
            </a:extLst>
          </p:cNvPr>
          <p:cNvSpPr txBox="1"/>
          <p:nvPr/>
        </p:nvSpPr>
        <p:spPr>
          <a:xfrm>
            <a:off x="0" y="64928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DOI:</a:t>
            </a:r>
            <a:r>
              <a:rPr lang="en-AT" dirty="0"/>
              <a:t>10.1021/ja505569a</a:t>
            </a:r>
          </a:p>
        </p:txBody>
      </p:sp>
    </p:spTree>
    <p:extLst>
      <p:ext uri="{BB962C8B-B14F-4D97-AF65-F5344CB8AC3E}">
        <p14:creationId xmlns:p14="http://schemas.microsoft.com/office/powerpoint/2010/main" val="13181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5A104-88A0-B0A9-15EB-C3E0BBBFC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DE80-D29C-64EE-A424-440F67A9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orbitals are delocalized</a:t>
            </a:r>
            <a:endParaRPr lang="en-A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4A2E07-34CF-899B-EF49-2A725A280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26" y="4330996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049310-BE1C-BD18-585A-4692BE10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89" y="1686350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231B50-35D5-B36F-B334-93AB36D65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26" y="1686350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DC4A57-80CE-9B50-0626-16EE5137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3" y="1686350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30133C-B469-5FA4-8E18-508CDEF61B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t="21772" r="34884" b="24472"/>
          <a:stretch>
            <a:fillRect/>
          </a:stretch>
        </p:blipFill>
        <p:spPr>
          <a:xfrm>
            <a:off x="509663" y="4267199"/>
            <a:ext cx="2425588" cy="247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2D389-7AAB-E77A-6FB8-0F58F3221888}"/>
              </a:ext>
            </a:extLst>
          </p:cNvPr>
          <p:cNvSpPr txBox="1"/>
          <p:nvPr/>
        </p:nvSpPr>
        <p:spPr>
          <a:xfrm>
            <a:off x="6705600" y="5171650"/>
            <a:ext cx="1085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</a:t>
            </a:r>
            <a:r>
              <a:rPr lang="en-US" sz="4000" baseline="-25000" dirty="0"/>
              <a:t>4</a:t>
            </a:r>
            <a:endParaRPr lang="en-AT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79851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4FEB-AD20-860C-3BC9-F3C9DA86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333C-0A3A-5479-7474-5F30CA2B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orbitals are delocalized</a:t>
            </a:r>
            <a:endParaRPr lang="en-AT" dirty="0"/>
          </a:p>
        </p:txBody>
      </p:sp>
      <p:pic>
        <p:nvPicPr>
          <p:cNvPr id="3" name="Picture 2" descr="Amazon.com: Molecular Orbitals and Organic Chemical ...">
            <a:extLst>
              <a:ext uri="{FF2B5EF4-FFF2-40B4-BE49-F238E27FC236}">
                <a16:creationId xmlns:a16="http://schemas.microsoft.com/office/drawing/2014/main" id="{5816C457-9576-2EE2-C4AC-96C17D1E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90" y="1470915"/>
            <a:ext cx="3554819" cy="53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2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9038C-FB4B-CED0-616B-8762DB23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2179-F418-3221-9E21-8F29AD90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orbitals are delocalized</a:t>
            </a:r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25143-F3C2-FFD7-FA6D-FDC34B8F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49" y="1587858"/>
            <a:ext cx="6521302" cy="48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4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EE77E-1874-CFA8-51E0-4273FA0A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5903-7C65-5CCC-37D3-57D06E6B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orbitals are delocalized</a:t>
            </a:r>
            <a:endParaRPr lang="en-A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A0782E-2F41-5CD6-5FFD-15C5442C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26" y="4330996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6DA387-50D1-7B87-62CC-18E2795FD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89" y="1686350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5946A3-894B-004A-675A-391BA3E8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26" y="1686350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27AD433-7D0C-A186-1115-00E32B25B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3" y="1686350"/>
            <a:ext cx="2425588" cy="24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A4DAC5-5BF6-FA41-A092-550AEAEE7F9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t="21772" r="34884" b="24472"/>
          <a:stretch>
            <a:fillRect/>
          </a:stretch>
        </p:blipFill>
        <p:spPr>
          <a:xfrm>
            <a:off x="509663" y="4267199"/>
            <a:ext cx="2425588" cy="247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7D2800-376F-31AF-535F-E88A861E441F}"/>
              </a:ext>
            </a:extLst>
          </p:cNvPr>
          <p:cNvSpPr txBox="1"/>
          <p:nvPr/>
        </p:nvSpPr>
        <p:spPr>
          <a:xfrm>
            <a:off x="6705600" y="5171650"/>
            <a:ext cx="1085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</a:t>
            </a:r>
            <a:r>
              <a:rPr lang="en-US" sz="4000" baseline="-25000" dirty="0"/>
              <a:t>4</a:t>
            </a:r>
            <a:endParaRPr lang="en-AT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129143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8665-B21D-76DA-79A7-3460E5A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C674-A1B8-D6A0-5BBE-B2BA50AD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orbitals are delocalized</a:t>
            </a:r>
            <a:endParaRPr lang="en-A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A91FD0-8225-1E86-5568-D799C54499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t="21772" r="34884" b="24472"/>
          <a:stretch>
            <a:fillRect/>
          </a:stretch>
        </p:blipFill>
        <p:spPr>
          <a:xfrm>
            <a:off x="509663" y="4267199"/>
            <a:ext cx="2425588" cy="247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EF61B8-1060-9AB6-230A-BA173B07EAEB}"/>
              </a:ext>
            </a:extLst>
          </p:cNvPr>
          <p:cNvSpPr txBox="1"/>
          <p:nvPr/>
        </p:nvSpPr>
        <p:spPr>
          <a:xfrm>
            <a:off x="6705600" y="5171650"/>
            <a:ext cx="1085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</a:t>
            </a:r>
            <a:r>
              <a:rPr lang="en-US" sz="4000" baseline="-25000" dirty="0"/>
              <a:t>4</a:t>
            </a:r>
            <a:endParaRPr lang="en-AT" sz="4000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47B01-FF96-C8CB-E6D6-ECD3599B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23" y="4532370"/>
            <a:ext cx="1892900" cy="196050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20834BB-F86D-053A-2245-233A95C18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118618"/>
              </p:ext>
            </p:extLst>
          </p:nvPr>
        </p:nvGraphicFramePr>
        <p:xfrm>
          <a:off x="2508250" y="1500188"/>
          <a:ext cx="3735222" cy="117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70273" imgH="272428" progId="ChemDraw.Document.6.0">
                  <p:embed/>
                </p:oleObj>
              </mc:Choice>
              <mc:Fallback>
                <p:oleObj name="CS ChemDraw Drawing" r:id="rId4" imgW="870273" imgH="27242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8250" y="1500188"/>
                        <a:ext cx="3735222" cy="117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AEFF0FC-D0BE-5CDB-7C0C-DF2CC6C66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705618"/>
              </p:ext>
            </p:extLst>
          </p:nvPr>
        </p:nvGraphicFramePr>
        <p:xfrm>
          <a:off x="3502596" y="3095624"/>
          <a:ext cx="239077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55011" imgH="273059" progId="ChemDraw.Document.6.0">
                  <p:embed/>
                </p:oleObj>
              </mc:Choice>
              <mc:Fallback>
                <p:oleObj name="CS ChemDraw Drawing" r:id="rId6" imgW="555011" imgH="27305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2596" y="3095624"/>
                        <a:ext cx="2390775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743160E-31C6-5CBE-DFD3-7AE4A4F3EA46}"/>
              </a:ext>
            </a:extLst>
          </p:cNvPr>
          <p:cNvSpPr/>
          <p:nvPr/>
        </p:nvSpPr>
        <p:spPr>
          <a:xfrm rot="5400000">
            <a:off x="4426596" y="2550392"/>
            <a:ext cx="542777" cy="47148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0ECB-01B8-BECF-5A91-430C4C6DDD05}"/>
              </a:ext>
            </a:extLst>
          </p:cNvPr>
          <p:cNvSpPr txBox="1"/>
          <p:nvPr/>
        </p:nvSpPr>
        <p:spPr>
          <a:xfrm>
            <a:off x="5826642" y="3389023"/>
            <a:ext cx="1868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1" dirty="0"/>
              <a:t>σ</a:t>
            </a:r>
            <a:r>
              <a:rPr lang="en-US" sz="3200" b="1" dirty="0"/>
              <a:t>-Orbital</a:t>
            </a:r>
            <a:endParaRPr lang="en-AT" sz="3200" b="1" dirty="0"/>
          </a:p>
        </p:txBody>
      </p:sp>
    </p:spTree>
    <p:extLst>
      <p:ext uri="{BB962C8B-B14F-4D97-AF65-F5344CB8AC3E}">
        <p14:creationId xmlns:p14="http://schemas.microsoft.com/office/powerpoint/2010/main" val="28982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E8AF6-9982-8F0E-7A19-AA4697B5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CE86-B3F0-7AD7-BB8C-B0A5B470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Molecular Orbitals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A754-765C-18C6-C241-BE98A778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8558"/>
            <a:ext cx="7886700" cy="4688405"/>
          </a:xfrm>
        </p:spPr>
        <p:txBody>
          <a:bodyPr>
            <a:normAutofit/>
          </a:bodyPr>
          <a:lstStyle/>
          <a:p>
            <a:r>
              <a:rPr lang="en-US" dirty="0"/>
              <a:t>We are </a:t>
            </a:r>
            <a:r>
              <a:rPr lang="en-US" b="1" dirty="0"/>
              <a:t>allowed to make linear combinations</a:t>
            </a:r>
            <a:r>
              <a:rPr lang="en-US" dirty="0"/>
              <a:t> of occupied orbitals</a:t>
            </a:r>
          </a:p>
          <a:p>
            <a:r>
              <a:rPr lang="en-US" dirty="0"/>
              <a:t>Such rotations </a:t>
            </a:r>
            <a:r>
              <a:rPr lang="en-US" b="1" dirty="0"/>
              <a:t>do not change total energy </a:t>
            </a:r>
            <a:r>
              <a:rPr lang="en-US" dirty="0"/>
              <a:t>or electron density</a:t>
            </a:r>
          </a:p>
          <a:p>
            <a:r>
              <a:rPr lang="en-US" dirty="0"/>
              <a:t>We can choose these combinations so that </a:t>
            </a:r>
            <a:r>
              <a:rPr lang="en-US" b="1" dirty="0"/>
              <a:t>orbitals</a:t>
            </a:r>
            <a:r>
              <a:rPr lang="en-US" dirty="0"/>
              <a:t> become </a:t>
            </a:r>
            <a:r>
              <a:rPr lang="en-US" b="1" dirty="0"/>
              <a:t>spatially confined</a:t>
            </a:r>
          </a:p>
          <a:p>
            <a:r>
              <a:rPr lang="en-US" dirty="0"/>
              <a:t>These localized orbitals resemble bonds and lone pairs</a:t>
            </a:r>
          </a:p>
          <a:p>
            <a:r>
              <a:rPr lang="en-US" b="1" dirty="0"/>
              <a:t>Foster–Boys method (1950s):</a:t>
            </a:r>
            <a:r>
              <a:rPr lang="en-US" dirty="0"/>
              <a:t> minimize orbital spatial </a:t>
            </a:r>
            <a:r>
              <a:rPr lang="en-US" i="1" dirty="0"/>
              <a:t>spread</a:t>
            </a:r>
            <a:endParaRPr lang="en-US" dirty="0"/>
          </a:p>
          <a:p>
            <a:pPr marL="0" indent="0">
              <a:buNone/>
            </a:pPr>
            <a:endParaRPr lang="ar-AE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873-D299-18A0-A656-1373E1F94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1781-3E00-9073-2F92-F21EA5A3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Molecular Orbitals</a:t>
            </a:r>
            <a:endParaRPr lang="en-AT" dirty="0"/>
          </a:p>
        </p:txBody>
      </p:sp>
      <p:pic>
        <p:nvPicPr>
          <p:cNvPr id="4" name="Picture 3" descr="A purple and white molecule&#10;&#10;AI-generated content may be incorrect.">
            <a:extLst>
              <a:ext uri="{FF2B5EF4-FFF2-40B4-BE49-F238E27FC236}">
                <a16:creationId xmlns:a16="http://schemas.microsoft.com/office/drawing/2014/main" id="{B60FACB0-2EBD-448D-6E56-186C736DF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2" t="20248" r="26667" b="19763"/>
          <a:stretch>
            <a:fillRect/>
          </a:stretch>
        </p:blipFill>
        <p:spPr>
          <a:xfrm>
            <a:off x="3374612" y="2208397"/>
            <a:ext cx="3883882" cy="35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8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1A313-1529-8436-91B5-5BC124C9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3FAD-8174-EE20-E30E-DB148D46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Molecular Orbitals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DC9AD-A50A-74CC-5289-08F71143F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8558"/>
            <a:ext cx="7886700" cy="4688405"/>
          </a:xfrm>
        </p:spPr>
        <p:txBody>
          <a:bodyPr>
            <a:normAutofit/>
          </a:bodyPr>
          <a:lstStyle/>
          <a:p>
            <a:r>
              <a:rPr lang="en-US" b="1" dirty="0" err="1"/>
              <a:t>Pipek</a:t>
            </a:r>
            <a:r>
              <a:rPr lang="en-US" b="1" dirty="0"/>
              <a:t>–Mezey (1989)</a:t>
            </a:r>
            <a:r>
              <a:rPr lang="en-US" dirty="0"/>
              <a:t> – maximizes the </a:t>
            </a:r>
            <a:r>
              <a:rPr lang="en-US" i="1" dirty="0"/>
              <a:t>localization of charge</a:t>
            </a:r>
            <a:r>
              <a:rPr lang="en-US" dirty="0"/>
              <a:t> on individual atoms</a:t>
            </a:r>
          </a:p>
          <a:p>
            <a:r>
              <a:rPr lang="en-US" b="1" dirty="0"/>
              <a:t>Natural Bond Orbitals (NBOs)</a:t>
            </a:r>
            <a:r>
              <a:rPr lang="en-US" dirty="0"/>
              <a:t> – fits orbitals to an </a:t>
            </a:r>
            <a:r>
              <a:rPr lang="en-US" i="1" dirty="0"/>
              <a:t>idealized Lewis bonding pattern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interprets density in terms of classical bonds, lone pairs, and donor–acceptor interactions</a:t>
            </a:r>
          </a:p>
          <a:p>
            <a:r>
              <a:rPr lang="en-US" b="1" dirty="0"/>
              <a:t>Intrinsic Bond Orbitals (IBOs, </a:t>
            </a:r>
            <a:r>
              <a:rPr lang="en-US" b="1" dirty="0" err="1"/>
              <a:t>Knizia</a:t>
            </a:r>
            <a:r>
              <a:rPr lang="en-US" b="1" dirty="0"/>
              <a:t> 2013)</a:t>
            </a:r>
            <a:r>
              <a:rPr lang="en-US" dirty="0"/>
              <a:t> – maximizes </a:t>
            </a:r>
            <a:r>
              <a:rPr lang="en-US" i="1" dirty="0"/>
              <a:t>occupancy in intrinsic atomic orbitals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recovers clean σ and π bonds and lone pairs directly from the density</a:t>
            </a:r>
            <a:endParaRPr lang="ar-AE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3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ED91-5B77-7791-40F5-C75A2B26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4A8E-A9F5-F22E-261B-E95BE84E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IBOs</a:t>
            </a:r>
            <a:endParaRPr lang="en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8C6AAB-3D59-F982-E690-4B2C5E106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579C2542-103D-29B2-DF67-5E756172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54" y="2394931"/>
            <a:ext cx="6496050" cy="252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3DA3D-4F1A-9DC7-4830-1CBE98BA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7567C-4228-2698-55EB-A3F606CD0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57" y="2523017"/>
            <a:ext cx="4762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36B5-7731-2A6B-907E-781AE355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7DB6EE70-97FE-069A-8728-60277F13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7" t="1626" b="60328"/>
          <a:stretch>
            <a:fillRect/>
          </a:stretch>
        </p:blipFill>
        <p:spPr bwMode="auto">
          <a:xfrm>
            <a:off x="3036811" y="3880862"/>
            <a:ext cx="3414531" cy="233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31093-6EC8-7F2E-3919-45126DD3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IBOs</a:t>
            </a:r>
            <a:endParaRPr lang="en-AT" dirty="0"/>
          </a:p>
        </p:txBody>
      </p:sp>
      <p:pic>
        <p:nvPicPr>
          <p:cNvPr id="4098" name="Picture 2" descr="Details are in the caption following the image">
            <a:extLst>
              <a:ext uri="{FF2B5EF4-FFF2-40B4-BE49-F238E27FC236}">
                <a16:creationId xmlns:a16="http://schemas.microsoft.com/office/drawing/2014/main" id="{2933BF07-F97D-4000-A307-599A0EFDD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r="31163" b="60328"/>
          <a:stretch>
            <a:fillRect/>
          </a:stretch>
        </p:blipFill>
        <p:spPr bwMode="auto">
          <a:xfrm>
            <a:off x="972804" y="1587960"/>
            <a:ext cx="7542546" cy="237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tails are in the caption following the image">
            <a:extLst>
              <a:ext uri="{FF2B5EF4-FFF2-40B4-BE49-F238E27FC236}">
                <a16:creationId xmlns:a16="http://schemas.microsoft.com/office/drawing/2014/main" id="{4B3188B3-BAE1-B55D-1E26-1B4D933480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28" b="69790"/>
          <a:stretch>
            <a:fillRect/>
          </a:stretch>
        </p:blipFill>
        <p:spPr bwMode="auto">
          <a:xfrm>
            <a:off x="742065" y="4338161"/>
            <a:ext cx="2389172" cy="21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08EDE0-E0B3-3FBC-81D9-E6294AD79F79}"/>
              </a:ext>
            </a:extLst>
          </p:cNvPr>
          <p:cNvSpPr txBox="1"/>
          <p:nvPr/>
        </p:nvSpPr>
        <p:spPr>
          <a:xfrm>
            <a:off x="5716772" y="65066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DOI: </a:t>
            </a:r>
            <a:r>
              <a:rPr lang="en-AT" dirty="0"/>
              <a:t>10.1002/chem.201705812</a:t>
            </a:r>
          </a:p>
        </p:txBody>
      </p:sp>
    </p:spTree>
    <p:extLst>
      <p:ext uri="{BB962C8B-B14F-4D97-AF65-F5344CB8AC3E}">
        <p14:creationId xmlns:p14="http://schemas.microsoft.com/office/powerpoint/2010/main" val="37156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21A0-5213-A02D-328F-98FFE570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570FCE2-FA1F-9A09-3B29-BC4703321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8736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svatunek-lab.com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dennis.svatunek@tuwien.ac.at</a:t>
            </a:r>
            <a:endParaRPr lang="en-AT" dirty="0"/>
          </a:p>
        </p:txBody>
      </p:sp>
      <p:pic>
        <p:nvPicPr>
          <p:cNvPr id="3" name="Graphic 2" descr="Home with solid fill">
            <a:extLst>
              <a:ext uri="{FF2B5EF4-FFF2-40B4-BE49-F238E27FC236}">
                <a16:creationId xmlns:a16="http://schemas.microsoft.com/office/drawing/2014/main" id="{B4ED2FBE-F2C9-149E-B944-EB39276F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49" y="4790851"/>
            <a:ext cx="555551" cy="555551"/>
          </a:xfrm>
          <a:prstGeom prst="rect">
            <a:avLst/>
          </a:prstGeom>
        </p:spPr>
      </p:pic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4EFC0D5A-0B61-AEA0-9F73-12F1259BD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306" y="5843312"/>
            <a:ext cx="556437" cy="5564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B7169-A7AA-B73D-46B0-60C944083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7865" y="440658"/>
            <a:ext cx="5928270" cy="1185654"/>
          </a:xfrm>
          <a:prstGeom prst="rect">
            <a:avLst/>
          </a:prstGeom>
        </p:spPr>
      </p:pic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BBA6D2BC-6729-6303-34D7-E3A94EA1DDD7}"/>
              </a:ext>
            </a:extLst>
          </p:cNvPr>
          <p:cNvSpPr txBox="1">
            <a:spLocks/>
          </p:cNvSpPr>
          <p:nvPr/>
        </p:nvSpPr>
        <p:spPr>
          <a:xfrm>
            <a:off x="628650" y="261518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This teaching material is available at: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teaching.svatunek-lab.com</a:t>
            </a:r>
          </a:p>
        </p:txBody>
      </p:sp>
    </p:spTree>
    <p:extLst>
      <p:ext uri="{BB962C8B-B14F-4D97-AF65-F5344CB8AC3E}">
        <p14:creationId xmlns:p14="http://schemas.microsoft.com/office/powerpoint/2010/main" val="405023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F746-4BAD-0B9A-C46C-215955580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93D0F-8DD7-0023-32E6-86ABE5AF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45203-8AE1-1B3E-0D16-78F9E4E9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0" y="1050053"/>
            <a:ext cx="8392633" cy="52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3E0D3-44E3-7DEB-BC3F-C6257485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CC2C7-44B6-1F9D-5A5B-7753802E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Conformers often have </a:t>
            </a:r>
            <a:r>
              <a:rPr lang="en-US" b="1" dirty="0"/>
              <a:t>different energies</a:t>
            </a:r>
            <a:r>
              <a:rPr lang="en-US" dirty="0"/>
              <a:t> → one (or more) may dominate at equilibrium</a:t>
            </a:r>
          </a:p>
          <a:p>
            <a:r>
              <a:rPr lang="en-US" dirty="0"/>
              <a:t>Different conformers can show </a:t>
            </a:r>
            <a:r>
              <a:rPr lang="en-US" b="1" dirty="0"/>
              <a:t>different physical or spectroscopic properties</a:t>
            </a:r>
            <a:r>
              <a:rPr lang="en-US" dirty="0"/>
              <a:t>, e.g.</a:t>
            </a:r>
          </a:p>
          <a:p>
            <a:pPr lvl="1"/>
            <a:r>
              <a:rPr lang="en-US" dirty="0"/>
              <a:t>Dipole moment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affects polarity, solubility, IR intensity</a:t>
            </a:r>
          </a:p>
          <a:p>
            <a:pPr lvl="1"/>
            <a:r>
              <a:rPr lang="en-US" dirty="0"/>
              <a:t>NMR coupling constants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/>
              <a:t>depend on dihedral angles (Karplus relation)</a:t>
            </a:r>
          </a:p>
          <a:p>
            <a:pPr lvl="1"/>
            <a:r>
              <a:rPr lang="en-US" dirty="0"/>
              <a:t>UV/Vis or IR spectra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/>
              <a:t>sensitive to geometry and H-bonding</a:t>
            </a:r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B5422-7CB2-1D19-227E-27DE858A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conformers?</a:t>
            </a:r>
            <a:endParaRPr lang="en-AT" dirty="0"/>
          </a:p>
        </p:txBody>
      </p:sp>
      <p:pic>
        <p:nvPicPr>
          <p:cNvPr id="40962" name="Picture 2" descr="undefined">
            <a:extLst>
              <a:ext uri="{FF2B5EF4-FFF2-40B4-BE49-F238E27FC236}">
                <a16:creationId xmlns:a16="http://schemas.microsoft.com/office/drawing/2014/main" id="{CEF9A9E7-4A86-B766-9D1D-167763C6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099" y="2402736"/>
            <a:ext cx="4703801" cy="3197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52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0BA0-ABB8-362F-CD42-1972BDE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BBA80-549A-EC8E-A5A7-7EE52D623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optimizing one arbitrary conformer drawn by the researcher (introduces bias)</a:t>
            </a:r>
          </a:p>
          <a:p>
            <a:r>
              <a:rPr lang="en-US" b="1" dirty="0"/>
              <a:t>Goal</a:t>
            </a:r>
            <a:r>
              <a:rPr lang="en-US" dirty="0"/>
              <a:t>: identify the </a:t>
            </a:r>
            <a:r>
              <a:rPr lang="en-US" b="1" dirty="0"/>
              <a:t>lowest-energy conformer </a:t>
            </a:r>
            <a:r>
              <a:rPr lang="en-US" dirty="0"/>
              <a:t>or an </a:t>
            </a:r>
            <a:r>
              <a:rPr lang="en-US" b="1" dirty="0"/>
              <a:t>ensemble of low-energy conformers</a:t>
            </a:r>
          </a:p>
          <a:p>
            <a:r>
              <a:rPr lang="en-US" dirty="0"/>
              <a:t>Use the lowest-energy structure or a </a:t>
            </a:r>
            <a:r>
              <a:rPr lang="en-US" b="1" dirty="0"/>
              <a:t>Boltzmann-weighted ensemble </a:t>
            </a:r>
            <a:r>
              <a:rPr lang="en-US" dirty="0"/>
              <a:t>for further calculations and property predictions</a:t>
            </a:r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768CB-5D6D-1CC8-8E1C-603A6FD0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Conformer Search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21143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125E-B2D3-9C83-F0C3-7D6F1F56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8E671-A195-2AAA-85B3-7FFEC578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Step 1:</a:t>
            </a:r>
          </a:p>
          <a:p>
            <a:pPr marL="0" indent="0">
              <a:buNone/>
            </a:pPr>
            <a:r>
              <a:rPr lang="en-US" dirty="0"/>
              <a:t>Generate potential conformers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2:</a:t>
            </a:r>
          </a:p>
          <a:p>
            <a:pPr marL="0" indent="0">
              <a:buNone/>
            </a:pPr>
            <a:r>
              <a:rPr lang="en-US" dirty="0"/>
              <a:t>Filter generated structures for unique conformers</a:t>
            </a:r>
          </a:p>
          <a:p>
            <a:r>
              <a:rPr lang="en-US" dirty="0"/>
              <a:t>Energy threshold</a:t>
            </a:r>
          </a:p>
          <a:p>
            <a:r>
              <a:rPr lang="en-US" dirty="0"/>
              <a:t>Geometric similarity threshold (RMSD)</a:t>
            </a:r>
          </a:p>
          <a:p>
            <a:pPr marL="0" indent="0">
              <a:buNone/>
            </a:pPr>
            <a:r>
              <a:rPr lang="en-US" dirty="0"/>
              <a:t>and remove high energy conformers </a:t>
            </a:r>
            <a:br>
              <a:rPr lang="en-US" dirty="0"/>
            </a:br>
            <a:r>
              <a:rPr lang="en-US" dirty="0"/>
              <a:t>(e.g., </a:t>
            </a:r>
            <a:r>
              <a:rPr lang="el-GR" dirty="0"/>
              <a:t>Δ</a:t>
            </a:r>
            <a:r>
              <a:rPr lang="en-US" i="1" dirty="0"/>
              <a:t>E</a:t>
            </a:r>
            <a:r>
              <a:rPr lang="en-US" dirty="0"/>
              <a:t> &gt; 6 kcal/mol)</a:t>
            </a:r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A2300-8773-6F40-4ECA-25A18FFE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Conformer Search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105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2256</TotalTime>
  <Words>1741</Words>
  <Application>Microsoft Office PowerPoint</Application>
  <PresentationFormat>On-screen Show (4:3)</PresentationFormat>
  <Paragraphs>261</Paragraphs>
  <Slides>51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Open Sans</vt:lpstr>
      <vt:lpstr>Roboto</vt:lpstr>
      <vt:lpstr>Wingdings</vt:lpstr>
      <vt:lpstr>Office Theme</vt:lpstr>
      <vt:lpstr>Prism 6</vt:lpstr>
      <vt:lpstr>CS ChemDraw Drawing</vt:lpstr>
      <vt:lpstr>Computational Chemistry: An Organic Chemist’s Perspective</vt:lpstr>
      <vt:lpstr>Conformer Searches</vt:lpstr>
      <vt:lpstr>1. Conformer Searches</vt:lpstr>
      <vt:lpstr>PowerPoint Presentation</vt:lpstr>
      <vt:lpstr>PowerPoint Presentation</vt:lpstr>
      <vt:lpstr>PowerPoint Presentation</vt:lpstr>
      <vt:lpstr>Why care about conformers?</vt:lpstr>
      <vt:lpstr>Conformer Search</vt:lpstr>
      <vt:lpstr>Conformer Search</vt:lpstr>
      <vt:lpstr>Root-Mean-Square Deviation  (RMSD)</vt:lpstr>
      <vt:lpstr>Root-Mean-Square Deviation  (RMSD)</vt:lpstr>
      <vt:lpstr>Systematic Search</vt:lpstr>
      <vt:lpstr>Combinatorial Explosion</vt:lpstr>
      <vt:lpstr>Stochastic Conformer Searches</vt:lpstr>
      <vt:lpstr>Random Sampling</vt:lpstr>
      <vt:lpstr>Monte Carlo Sampling</vt:lpstr>
      <vt:lpstr>Metropolis Criterion</vt:lpstr>
      <vt:lpstr>Molecular Dynamics</vt:lpstr>
      <vt:lpstr>Problems with Classical MD</vt:lpstr>
      <vt:lpstr>CREST (Grimme Lab)</vt:lpstr>
      <vt:lpstr>CREST (Grimme Lab)</vt:lpstr>
      <vt:lpstr>Meta dynamics</vt:lpstr>
      <vt:lpstr>Metadynamics</vt:lpstr>
      <vt:lpstr>GOAT: A Global Optimization Algorithm for Molecules and Atomic Clusters</vt:lpstr>
      <vt:lpstr>Energy Decomposition Analysis</vt:lpstr>
      <vt:lpstr>2. Energy Decomposition Analysis</vt:lpstr>
      <vt:lpstr>Distortion/Interaction Analysis</vt:lpstr>
      <vt:lpstr>Distortion/Interaction Analysis</vt:lpstr>
      <vt:lpstr>Energy Decomposition Analysis</vt:lpstr>
      <vt:lpstr>Rauk-Ziegler Energy Decomposition Analysis</vt:lpstr>
      <vt:lpstr>EDA in action: Catalysis in Diels-Alder reactions</vt:lpstr>
      <vt:lpstr>Symmetry-Adapted Perturbation Theory (SAPT)</vt:lpstr>
      <vt:lpstr>ALMO-EDA</vt:lpstr>
      <vt:lpstr>Orbitals</vt:lpstr>
      <vt:lpstr>3. Orbitals</vt:lpstr>
      <vt:lpstr>What are Orbitals used for?</vt:lpstr>
      <vt:lpstr>FMO Theory</vt:lpstr>
      <vt:lpstr>FMO Theory</vt:lpstr>
      <vt:lpstr>FMO Theory: Diels–Alder Reaction</vt:lpstr>
      <vt:lpstr>FMO Theory: Diels–Alder Reaction</vt:lpstr>
      <vt:lpstr>Canonical orbitals are delocalized</vt:lpstr>
      <vt:lpstr>Canonical orbitals are delocalized</vt:lpstr>
      <vt:lpstr>Canonical orbitals are delocalized</vt:lpstr>
      <vt:lpstr>Canonical orbitals are delocalized</vt:lpstr>
      <vt:lpstr>Canonical orbitals are delocalized</vt:lpstr>
      <vt:lpstr>Localized Molecular Orbitals</vt:lpstr>
      <vt:lpstr>Localized Molecular Orbitals</vt:lpstr>
      <vt:lpstr>Localized Molecular Orbitals</vt:lpstr>
      <vt:lpstr>IBOs</vt:lpstr>
      <vt:lpstr>IBOs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Dennis Svatunek</dc:creator>
  <cp:lastModifiedBy>Dennis Svatunek</cp:lastModifiedBy>
  <cp:revision>97</cp:revision>
  <dcterms:created xsi:type="dcterms:W3CDTF">2025-10-27T22:24:59Z</dcterms:created>
  <dcterms:modified xsi:type="dcterms:W3CDTF">2025-11-12T10:18:48Z</dcterms:modified>
</cp:coreProperties>
</file>